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28"/>
  </p:notesMasterIdLst>
  <p:sldIdLst>
    <p:sldId id="341" r:id="rId2"/>
    <p:sldId id="257" r:id="rId3"/>
    <p:sldId id="389" r:id="rId4"/>
    <p:sldId id="391" r:id="rId5"/>
    <p:sldId id="384" r:id="rId6"/>
    <p:sldId id="386" r:id="rId7"/>
    <p:sldId id="275" r:id="rId8"/>
    <p:sldId id="388" r:id="rId9"/>
    <p:sldId id="259" r:id="rId10"/>
    <p:sldId id="276" r:id="rId11"/>
    <p:sldId id="318" r:id="rId12"/>
    <p:sldId id="258" r:id="rId13"/>
    <p:sldId id="377" r:id="rId14"/>
    <p:sldId id="316" r:id="rId15"/>
    <p:sldId id="277" r:id="rId16"/>
    <p:sldId id="278" r:id="rId17"/>
    <p:sldId id="329" r:id="rId18"/>
    <p:sldId id="262" r:id="rId19"/>
    <p:sldId id="272" r:id="rId20"/>
    <p:sldId id="286" r:id="rId21"/>
    <p:sldId id="266" r:id="rId22"/>
    <p:sldId id="346" r:id="rId23"/>
    <p:sldId id="279" r:id="rId24"/>
    <p:sldId id="280" r:id="rId25"/>
    <p:sldId id="378" r:id="rId26"/>
    <p:sldId id="281" r:id="rId27"/>
    <p:sldId id="282" r:id="rId28"/>
    <p:sldId id="385" r:id="rId29"/>
    <p:sldId id="348" r:id="rId30"/>
    <p:sldId id="283" r:id="rId31"/>
    <p:sldId id="260" r:id="rId32"/>
    <p:sldId id="295" r:id="rId33"/>
    <p:sldId id="302" r:id="rId34"/>
    <p:sldId id="296" r:id="rId35"/>
    <p:sldId id="390" r:id="rId36"/>
    <p:sldId id="359" r:id="rId37"/>
    <p:sldId id="387" r:id="rId38"/>
    <p:sldId id="383" r:id="rId39"/>
    <p:sldId id="305" r:id="rId40"/>
    <p:sldId id="306" r:id="rId41"/>
    <p:sldId id="307" r:id="rId42"/>
    <p:sldId id="393" r:id="rId43"/>
    <p:sldId id="303" r:id="rId44"/>
    <p:sldId id="381" r:id="rId45"/>
    <p:sldId id="267" r:id="rId46"/>
    <p:sldId id="294" r:id="rId47"/>
    <p:sldId id="304" r:id="rId48"/>
    <p:sldId id="269" r:id="rId49"/>
    <p:sldId id="274" r:id="rId50"/>
    <p:sldId id="288" r:id="rId51"/>
    <p:sldId id="290" r:id="rId52"/>
    <p:sldId id="300" r:id="rId53"/>
    <p:sldId id="308" r:id="rId54"/>
    <p:sldId id="263" r:id="rId55"/>
    <p:sldId id="265" r:id="rId56"/>
    <p:sldId id="335" r:id="rId57"/>
    <p:sldId id="309" r:id="rId58"/>
    <p:sldId id="297" r:id="rId59"/>
    <p:sldId id="326" r:id="rId60"/>
    <p:sldId id="310" r:id="rId61"/>
    <p:sldId id="289" r:id="rId62"/>
    <p:sldId id="349" r:id="rId63"/>
    <p:sldId id="261" r:id="rId64"/>
    <p:sldId id="311" r:id="rId65"/>
    <p:sldId id="332" r:id="rId66"/>
    <p:sldId id="285" r:id="rId67"/>
    <p:sldId id="366" r:id="rId68"/>
    <p:sldId id="397" r:id="rId69"/>
    <p:sldId id="360" r:id="rId70"/>
    <p:sldId id="312" r:id="rId71"/>
    <p:sldId id="268" r:id="rId72"/>
    <p:sldId id="340" r:id="rId73"/>
    <p:sldId id="367" r:id="rId74"/>
    <p:sldId id="287" r:id="rId75"/>
    <p:sldId id="338" r:id="rId76"/>
    <p:sldId id="362" r:id="rId77"/>
    <p:sldId id="271" r:id="rId78"/>
    <p:sldId id="264" r:id="rId79"/>
    <p:sldId id="293" r:id="rId80"/>
    <p:sldId id="273" r:id="rId81"/>
    <p:sldId id="365" r:id="rId82"/>
    <p:sldId id="352" r:id="rId83"/>
    <p:sldId id="363" r:id="rId84"/>
    <p:sldId id="370" r:id="rId85"/>
    <p:sldId id="361" r:id="rId86"/>
    <p:sldId id="364" r:id="rId87"/>
    <p:sldId id="358" r:id="rId88"/>
    <p:sldId id="369" r:id="rId89"/>
    <p:sldId id="368" r:id="rId90"/>
    <p:sldId id="320" r:id="rId91"/>
    <p:sldId id="330" r:id="rId92"/>
    <p:sldId id="371" r:id="rId93"/>
    <p:sldId id="372" r:id="rId94"/>
    <p:sldId id="373" r:id="rId95"/>
    <p:sldId id="374" r:id="rId96"/>
    <p:sldId id="291" r:id="rId97"/>
    <p:sldId id="313" r:id="rId98"/>
    <p:sldId id="323" r:id="rId99"/>
    <p:sldId id="379" r:id="rId100"/>
    <p:sldId id="382" r:id="rId101"/>
    <p:sldId id="314" r:id="rId102"/>
    <p:sldId id="350" r:id="rId103"/>
    <p:sldId id="351" r:id="rId104"/>
    <p:sldId id="357" r:id="rId105"/>
    <p:sldId id="353" r:id="rId106"/>
    <p:sldId id="347" r:id="rId107"/>
    <p:sldId id="375" r:id="rId108"/>
    <p:sldId id="298" r:id="rId109"/>
    <p:sldId id="337" r:id="rId110"/>
    <p:sldId id="299" r:id="rId111"/>
    <p:sldId id="345" r:id="rId112"/>
    <p:sldId id="356" r:id="rId113"/>
    <p:sldId id="394" r:id="rId114"/>
    <p:sldId id="355" r:id="rId115"/>
    <p:sldId id="292" r:id="rId116"/>
    <p:sldId id="336" r:id="rId117"/>
    <p:sldId id="319" r:id="rId118"/>
    <p:sldId id="331" r:id="rId119"/>
    <p:sldId id="339" r:id="rId120"/>
    <p:sldId id="342" r:id="rId121"/>
    <p:sldId id="327" r:id="rId122"/>
    <p:sldId id="325" r:id="rId123"/>
    <p:sldId id="344" r:id="rId124"/>
    <p:sldId id="315" r:id="rId125"/>
    <p:sldId id="328" r:id="rId126"/>
    <p:sldId id="392"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FF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a:srgbClr val="6699FF"/>
    <a:srgbClr val="6666FF"/>
    <a:srgbClr val="C8E4E4"/>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59" autoAdjust="0"/>
    <p:restoredTop sz="86517" autoAdjust="0"/>
  </p:normalViewPr>
  <p:slideViewPr>
    <p:cSldViewPr>
      <p:cViewPr varScale="1">
        <p:scale>
          <a:sx n="41" d="100"/>
          <a:sy n="41" d="100"/>
        </p:scale>
        <p:origin x="912" y="43"/>
      </p:cViewPr>
      <p:guideLst>
        <p:guide orient="horz" pos="2160"/>
        <p:guide pos="2880"/>
      </p:guideLst>
    </p:cSldViewPr>
  </p:slideViewPr>
  <p:outlineViewPr>
    <p:cViewPr>
      <p:scale>
        <a:sx n="33" d="100"/>
        <a:sy n="33" d="100"/>
      </p:scale>
      <p:origin x="0" y="-24758"/>
    </p:cViewPr>
  </p:outlineViewPr>
  <p:notesTextViewPr>
    <p:cViewPr>
      <p:scale>
        <a:sx n="100" d="100"/>
        <a:sy n="100" d="100"/>
      </p:scale>
      <p:origin x="0" y="0"/>
    </p:cViewPr>
  </p:notesTextViewPr>
  <p:sorterViewPr>
    <p:cViewPr>
      <p:scale>
        <a:sx n="66" d="100"/>
        <a:sy n="66" d="100"/>
      </p:scale>
      <p:origin x="0" y="-2466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FAFDF2-C4D6-4627-9016-40A3993D364E}" type="datetimeFigureOut">
              <a:rPr lang="en-US" smtClean="0"/>
              <a:t>9/6/2013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F9D88-1796-4E3B-9D00-834C71F2E837}" type="slidenum">
              <a:rPr lang="en-US" smtClean="0"/>
              <a:t>‹#›</a:t>
            </a:fld>
            <a:endParaRPr lang="en-US"/>
          </a:p>
        </p:txBody>
      </p:sp>
    </p:spTree>
    <p:extLst>
      <p:ext uri="{BB962C8B-B14F-4D97-AF65-F5344CB8AC3E}">
        <p14:creationId xmlns:p14="http://schemas.microsoft.com/office/powerpoint/2010/main" val="442642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2</a:t>
            </a:fld>
            <a:endParaRPr lang="en-US"/>
          </a:p>
        </p:txBody>
      </p:sp>
    </p:spTree>
    <p:extLst>
      <p:ext uri="{BB962C8B-B14F-4D97-AF65-F5344CB8AC3E}">
        <p14:creationId xmlns:p14="http://schemas.microsoft.com/office/powerpoint/2010/main" val="302110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5</a:t>
            </a:fld>
            <a:endParaRPr lang="en-US"/>
          </a:p>
        </p:txBody>
      </p:sp>
    </p:spTree>
    <p:extLst>
      <p:ext uri="{BB962C8B-B14F-4D97-AF65-F5344CB8AC3E}">
        <p14:creationId xmlns:p14="http://schemas.microsoft.com/office/powerpoint/2010/main" val="3654607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8</a:t>
            </a:fld>
            <a:endParaRPr lang="en-US"/>
          </a:p>
        </p:txBody>
      </p:sp>
    </p:spTree>
    <p:extLst>
      <p:ext uri="{BB962C8B-B14F-4D97-AF65-F5344CB8AC3E}">
        <p14:creationId xmlns:p14="http://schemas.microsoft.com/office/powerpoint/2010/main" val="2747802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28</a:t>
            </a:fld>
            <a:endParaRPr lang="en-US"/>
          </a:p>
        </p:txBody>
      </p:sp>
    </p:spTree>
    <p:extLst>
      <p:ext uri="{BB962C8B-B14F-4D97-AF65-F5344CB8AC3E}">
        <p14:creationId xmlns:p14="http://schemas.microsoft.com/office/powerpoint/2010/main" val="3471359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35</a:t>
            </a:fld>
            <a:endParaRPr lang="en-US"/>
          </a:p>
        </p:txBody>
      </p:sp>
    </p:spTree>
    <p:extLst>
      <p:ext uri="{BB962C8B-B14F-4D97-AF65-F5344CB8AC3E}">
        <p14:creationId xmlns:p14="http://schemas.microsoft.com/office/powerpoint/2010/main" val="625901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38</a:t>
            </a:fld>
            <a:endParaRPr lang="en-US"/>
          </a:p>
        </p:txBody>
      </p:sp>
    </p:spTree>
    <p:extLst>
      <p:ext uri="{BB962C8B-B14F-4D97-AF65-F5344CB8AC3E}">
        <p14:creationId xmlns:p14="http://schemas.microsoft.com/office/powerpoint/2010/main" val="1580691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42</a:t>
            </a:fld>
            <a:endParaRPr lang="en-US"/>
          </a:p>
        </p:txBody>
      </p:sp>
    </p:spTree>
    <p:extLst>
      <p:ext uri="{BB962C8B-B14F-4D97-AF65-F5344CB8AC3E}">
        <p14:creationId xmlns:p14="http://schemas.microsoft.com/office/powerpoint/2010/main" val="11946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50</a:t>
            </a:fld>
            <a:endParaRPr lang="en-US"/>
          </a:p>
        </p:txBody>
      </p:sp>
    </p:spTree>
    <p:extLst>
      <p:ext uri="{BB962C8B-B14F-4D97-AF65-F5344CB8AC3E}">
        <p14:creationId xmlns:p14="http://schemas.microsoft.com/office/powerpoint/2010/main" val="392229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F9D88-1796-4E3B-9D00-834C71F2E837}" type="slidenum">
              <a:rPr lang="en-US" smtClean="0"/>
              <a:t>126</a:t>
            </a:fld>
            <a:endParaRPr lang="en-US"/>
          </a:p>
        </p:txBody>
      </p:sp>
    </p:spTree>
    <p:extLst>
      <p:ext uri="{BB962C8B-B14F-4D97-AF65-F5344CB8AC3E}">
        <p14:creationId xmlns:p14="http://schemas.microsoft.com/office/powerpoint/2010/main" val="2770573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vert="horz" lIns="91440" tIns="45720" rIns="91440" bIns="45720" rtlCol="0"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80856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51453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47434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06420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98237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886862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129359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169144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325560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417907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04655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5879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152335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122212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342256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2806938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4D402B-0846-47AB-9743-343E71D9928C}" type="datetimeFigureOut">
              <a:rPr lang="en-US" smtClean="0"/>
              <a:pPr/>
              <a:t>9/6/2013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179229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64D402B-0846-47AB-9743-343E71D9928C}" type="datetimeFigureOut">
              <a:rPr lang="en-US" smtClean="0"/>
              <a:pPr/>
              <a:t>9/6/2013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851A9D6-80F7-4442-B73E-E6BA9CCD732E}" type="slidenum">
              <a:rPr lang="en-US" smtClean="0"/>
              <a:pPr/>
              <a:t>‹#›</a:t>
            </a:fld>
            <a:endParaRPr lang="en-US" dirty="0"/>
          </a:p>
        </p:txBody>
      </p:sp>
    </p:spTree>
    <p:extLst>
      <p:ext uri="{BB962C8B-B14F-4D97-AF65-F5344CB8AC3E}">
        <p14:creationId xmlns:p14="http://schemas.microsoft.com/office/powerpoint/2010/main" val="3952836605"/>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8.jp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jp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762000"/>
            <a:ext cx="6672634" cy="5008365"/>
          </a:xfrm>
        </p:spPr>
      </p:pic>
    </p:spTree>
    <p:extLst>
      <p:ext uri="{BB962C8B-B14F-4D97-AF65-F5344CB8AC3E}">
        <p14:creationId xmlns:p14="http://schemas.microsoft.com/office/powerpoint/2010/main" val="274813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75061"/>
            <a:ext cx="6686550" cy="994172"/>
          </a:xfrm>
        </p:spPr>
        <p:txBody>
          <a:bodyPr>
            <a:noAutofit/>
          </a:bodyPr>
          <a:lstStyle/>
          <a:p>
            <a:pPr algn="ctr"/>
            <a:r>
              <a:rPr lang="en-US" sz="5400" dirty="0">
                <a:solidFill>
                  <a:srgbClr val="FFFF00"/>
                </a:solidFill>
              </a:rPr>
              <a:t>Homestead in the Hills</a:t>
            </a:r>
          </a:p>
        </p:txBody>
      </p:sp>
      <p:pic>
        <p:nvPicPr>
          <p:cNvPr id="4" name="Content Placeholder 3" descr="135024700-M.jpg"/>
          <p:cNvPicPr>
            <a:picLocks noGrp="1" noChangeAspect="1"/>
          </p:cNvPicPr>
          <p:nvPr>
            <p:ph idx="1"/>
          </p:nvPr>
        </p:nvPicPr>
        <p:blipFill>
          <a:blip r:embed="rId3" cstate="print"/>
          <a:stretch>
            <a:fillRect/>
          </a:stretch>
        </p:blipFill>
        <p:spPr>
          <a:xfrm>
            <a:off x="1483567" y="1851193"/>
            <a:ext cx="7219950" cy="4351734"/>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162300" y="1297195"/>
            <a:ext cx="4972050" cy="553998"/>
          </a:xfrm>
          <a:prstGeom prst="rect">
            <a:avLst/>
          </a:prstGeom>
          <a:noFill/>
        </p:spPr>
        <p:txBody>
          <a:bodyPr wrap="square" rtlCol="0">
            <a:spAutoFit/>
          </a:bodyPr>
          <a:lstStyle/>
          <a:p>
            <a:pPr algn="ctr"/>
            <a:r>
              <a:rPr lang="en-US" sz="3000" dirty="0">
                <a:solidFill>
                  <a:srgbClr val="FFFF00"/>
                </a:solidFill>
                <a:latin typeface="Garamond" pitchFamily="18" charset="0"/>
              </a:rPr>
              <a:t>Living on Less and LOVING It </a:t>
            </a:r>
            <a:endParaRPr lang="en-US" sz="3000" dirty="0">
              <a:latin typeface="Garamond"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407" y="762000"/>
            <a:ext cx="8217943" cy="5574505"/>
          </a:xfrm>
        </p:spPr>
      </p:pic>
    </p:spTree>
    <p:extLst>
      <p:ext uri="{BB962C8B-B14F-4D97-AF65-F5344CB8AC3E}">
        <p14:creationId xmlns:p14="http://schemas.microsoft.com/office/powerpoint/2010/main" val="9125128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6642" y="762000"/>
            <a:ext cx="7321551" cy="5491163"/>
          </a:xfrm>
        </p:spPr>
      </p:pic>
    </p:spTree>
    <p:extLst>
      <p:ext uri="{BB962C8B-B14F-4D97-AF65-F5344CB8AC3E}">
        <p14:creationId xmlns:p14="http://schemas.microsoft.com/office/powerpoint/2010/main" val="919767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76677" y="1825625"/>
            <a:ext cx="5801784" cy="4351338"/>
          </a:xfrm>
        </p:spPr>
      </p:pic>
    </p:spTree>
    <p:extLst>
      <p:ext uri="{BB962C8B-B14F-4D97-AF65-F5344CB8AC3E}">
        <p14:creationId xmlns:p14="http://schemas.microsoft.com/office/powerpoint/2010/main" val="3600154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4408" y="241757"/>
            <a:ext cx="4955183" cy="6606912"/>
          </a:xfrm>
        </p:spPr>
      </p:pic>
    </p:spTree>
    <p:extLst>
      <p:ext uri="{BB962C8B-B14F-4D97-AF65-F5344CB8AC3E}">
        <p14:creationId xmlns:p14="http://schemas.microsoft.com/office/powerpoint/2010/main" val="830212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Homestead vs. Farm or Ranch</a:t>
            </a:r>
            <a:endParaRPr lang="en-US" dirty="0"/>
          </a:p>
        </p:txBody>
      </p:sp>
      <p:sp>
        <p:nvSpPr>
          <p:cNvPr id="3" name="Content Placeholder 2"/>
          <p:cNvSpPr>
            <a:spLocks noGrp="1"/>
          </p:cNvSpPr>
          <p:nvPr>
            <p:ph idx="1"/>
          </p:nvPr>
        </p:nvSpPr>
        <p:spPr/>
        <p:txBody>
          <a:bodyPr/>
          <a:lstStyle/>
          <a:p>
            <a:r>
              <a:rPr lang="en-US" dirty="0" smtClean="0"/>
              <a:t>A farm or ranch is aimed at producing for sale.</a:t>
            </a:r>
            <a:endParaRPr lang="en-US" dirty="0"/>
          </a:p>
        </p:txBody>
      </p:sp>
      <p:pic>
        <p:nvPicPr>
          <p:cNvPr id="1026" name="Picture 2" descr="C:\Program Files\Microsoft Office\MEDIA\CAGCAT10\j0233312.wmf"/>
          <p:cNvPicPr>
            <a:picLocks noChangeAspect="1" noChangeArrowheads="1"/>
          </p:cNvPicPr>
          <p:nvPr/>
        </p:nvPicPr>
        <p:blipFill>
          <a:blip r:embed="rId2" cstate="print"/>
          <a:srcRect/>
          <a:stretch>
            <a:fillRect/>
          </a:stretch>
        </p:blipFill>
        <p:spPr bwMode="auto">
          <a:xfrm>
            <a:off x="1771651" y="2857501"/>
            <a:ext cx="1785796" cy="1819747"/>
          </a:xfrm>
          <a:prstGeom prst="rect">
            <a:avLst/>
          </a:prstGeom>
          <a:noFill/>
        </p:spPr>
      </p:pic>
      <p:pic>
        <p:nvPicPr>
          <p:cNvPr id="1027" name="Picture 3" descr="C:\Program Files\Microsoft Office\MEDIA\CAGCAT10\j0149627.wmf"/>
          <p:cNvPicPr>
            <a:picLocks noChangeAspect="1" noChangeArrowheads="1"/>
          </p:cNvPicPr>
          <p:nvPr/>
        </p:nvPicPr>
        <p:blipFill>
          <a:blip r:embed="rId3" cstate="print"/>
          <a:srcRect/>
          <a:stretch>
            <a:fillRect/>
          </a:stretch>
        </p:blipFill>
        <p:spPr bwMode="auto">
          <a:xfrm>
            <a:off x="5086351" y="3257551"/>
            <a:ext cx="1900096" cy="135009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 Aware</a:t>
            </a:r>
            <a:endParaRPr lang="en-US"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9788" y="2509902"/>
            <a:ext cx="3768725" cy="2982784"/>
          </a:xfrm>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96061" y="1825625"/>
            <a:ext cx="3263503" cy="4351338"/>
          </a:xfrm>
        </p:spPr>
      </p:pic>
    </p:spTree>
    <p:extLst>
      <p:ext uri="{BB962C8B-B14F-4D97-AF65-F5344CB8AC3E}">
        <p14:creationId xmlns:p14="http://schemas.microsoft.com/office/powerpoint/2010/main" val="1607014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Homestead?</a:t>
            </a:r>
            <a:endParaRPr lang="en-US" dirty="0"/>
          </a:p>
        </p:txBody>
      </p:sp>
      <p:pic>
        <p:nvPicPr>
          <p:cNvPr id="4" name="Content Placeholder 3" descr="100_2953.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“Homestead”?</a:t>
            </a:r>
            <a:endParaRPr lang="en-US" dirty="0"/>
          </a:p>
        </p:txBody>
      </p:sp>
      <p:sp>
        <p:nvSpPr>
          <p:cNvPr id="3" name="Content Placeholder 2"/>
          <p:cNvSpPr>
            <a:spLocks noGrp="1"/>
          </p:cNvSpPr>
          <p:nvPr>
            <p:ph idx="1"/>
          </p:nvPr>
        </p:nvSpPr>
        <p:spPr/>
        <p:txBody>
          <a:bodyPr>
            <a:normAutofit fontScale="92500"/>
          </a:bodyPr>
          <a:lstStyle/>
          <a:p>
            <a:pPr>
              <a:buNone/>
            </a:pPr>
            <a:r>
              <a:rPr lang="en-US" sz="5200" dirty="0" smtClean="0"/>
              <a:t>A homestead is” a place where a family makes its home”</a:t>
            </a:r>
          </a:p>
          <a:p>
            <a:pPr>
              <a:buNone/>
            </a:pPr>
            <a:endParaRPr lang="en-US" dirty="0" smtClean="0"/>
          </a:p>
          <a:p>
            <a:pPr>
              <a:buNone/>
            </a:pPr>
            <a:r>
              <a:rPr lang="en-US" dirty="0" smtClean="0"/>
              <a:t>“A tract of land granted by the US government to a settler”</a:t>
            </a:r>
          </a:p>
          <a:p>
            <a:pPr>
              <a:buNone/>
            </a:pPr>
            <a:endParaRPr lang="en-US" dirty="0" smtClean="0"/>
          </a:p>
          <a:p>
            <a:pPr>
              <a:buNone/>
            </a:pPr>
            <a:r>
              <a:rPr lang="en-US" dirty="0" smtClean="0"/>
              <a:t>Originally the government offered a certain number of acres to homesteaders who had to “prove up” by putting up a building and farming 10 acres by the end of the first year.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Concepts</a:t>
            </a:r>
            <a:endParaRPr lang="en-US" dirty="0"/>
          </a:p>
        </p:txBody>
      </p:sp>
      <p:sp>
        <p:nvSpPr>
          <p:cNvPr id="3" name="Content Placeholder 2"/>
          <p:cNvSpPr>
            <a:spLocks noGrp="1"/>
          </p:cNvSpPr>
          <p:nvPr>
            <p:ph idx="1"/>
          </p:nvPr>
        </p:nvSpPr>
        <p:spPr/>
        <p:txBody>
          <a:bodyPr>
            <a:normAutofit/>
          </a:bodyPr>
          <a:lstStyle/>
          <a:p>
            <a:r>
              <a:rPr lang="en-US" sz="3600" dirty="0" smtClean="0"/>
              <a:t>Creating a family or community environment that uses resources in a sustainable manner, using less than  is produced…</a:t>
            </a:r>
            <a:endParaRPr lang="en-US" sz="3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it?</a:t>
            </a:r>
            <a:endParaRPr lang="en-US" dirty="0"/>
          </a:p>
        </p:txBody>
      </p:sp>
      <p:pic>
        <p:nvPicPr>
          <p:cNvPr id="4" name="Content Placeholder 3" descr="100_2364.jpg"/>
          <p:cNvPicPr>
            <a:picLocks noGrp="1" noChangeAspect="1"/>
          </p:cNvPicPr>
          <p:nvPr>
            <p:ph idx="1"/>
          </p:nvPr>
        </p:nvPicPr>
        <p:blipFill>
          <a:blip r:embed="rId2" cstate="print"/>
          <a:stretch>
            <a:fillRect/>
          </a:stretch>
        </p:blipFill>
        <p:spPr>
          <a:xfrm>
            <a:off x="2475508" y="2226469"/>
            <a:ext cx="4351338" cy="326350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3008" y="533400"/>
            <a:ext cx="4497983" cy="5997312"/>
          </a:xfrm>
        </p:spPr>
      </p:pic>
    </p:spTree>
    <p:extLst>
      <p:ext uri="{BB962C8B-B14F-4D97-AF65-F5344CB8AC3E}">
        <p14:creationId xmlns:p14="http://schemas.microsoft.com/office/powerpoint/2010/main" val="35522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zen.JPG"/>
          <p:cNvPicPr>
            <a:picLocks noGrp="1" noChangeAspect="1"/>
          </p:cNvPicPr>
          <p:nvPr>
            <p:ph idx="1"/>
          </p:nvPr>
        </p:nvPicPr>
        <p:blipFill>
          <a:blip r:embed="rId2" cstate="print"/>
          <a:stretch>
            <a:fillRect/>
          </a:stretch>
        </p:blipFill>
        <p:spPr>
          <a:xfrm>
            <a:off x="1485901" y="1143001"/>
            <a:ext cx="5745163" cy="4308872"/>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rgbClr val="3333CC"/>
                </a:solidFill>
              </a:rPr>
              <a:t>Multiple Reasons</a:t>
            </a:r>
          </a:p>
        </p:txBody>
      </p:sp>
      <p:sp>
        <p:nvSpPr>
          <p:cNvPr id="3" name="Content Placeholder 2"/>
          <p:cNvSpPr>
            <a:spLocks noGrp="1"/>
          </p:cNvSpPr>
          <p:nvPr>
            <p:ph idx="1"/>
          </p:nvPr>
        </p:nvSpPr>
        <p:spPr>
          <a:xfrm>
            <a:off x="2227342" y="2125267"/>
            <a:ext cx="5756513" cy="3263504"/>
          </a:xfrm>
        </p:spPr>
        <p:txBody>
          <a:bodyPr>
            <a:noAutofit/>
          </a:bodyPr>
          <a:lstStyle/>
          <a:p>
            <a:r>
              <a:rPr lang="en-US" sz="4050" dirty="0">
                <a:solidFill>
                  <a:srgbClr val="FFFF00"/>
                </a:solidFill>
              </a:rPr>
              <a:t>Love of the out of doors</a:t>
            </a:r>
          </a:p>
          <a:p>
            <a:r>
              <a:rPr lang="en-US" sz="4050" dirty="0">
                <a:solidFill>
                  <a:srgbClr val="FFFF00"/>
                </a:solidFill>
              </a:rPr>
              <a:t>Self sufficiency</a:t>
            </a:r>
          </a:p>
          <a:p>
            <a:r>
              <a:rPr lang="en-US" sz="4050" dirty="0">
                <a:solidFill>
                  <a:srgbClr val="FFFF00"/>
                </a:solidFill>
              </a:rPr>
              <a:t>Financial security</a:t>
            </a:r>
          </a:p>
          <a:p>
            <a:r>
              <a:rPr lang="en-US" sz="4050" dirty="0">
                <a:solidFill>
                  <a:srgbClr val="FFFF00"/>
                </a:solidFill>
              </a:rPr>
              <a:t>Environmental </a:t>
            </a:r>
            <a:r>
              <a:rPr lang="en-US" sz="4050" dirty="0" smtClean="0">
                <a:solidFill>
                  <a:srgbClr val="FFFF00"/>
                </a:solidFill>
              </a:rPr>
              <a:t>concerns</a:t>
            </a:r>
          </a:p>
          <a:p>
            <a:r>
              <a:rPr lang="en-US" sz="4050" dirty="0" smtClean="0">
                <a:solidFill>
                  <a:srgbClr val="FFFF00"/>
                </a:solidFill>
              </a:rPr>
              <a:t>Family Continuity</a:t>
            </a:r>
            <a:endParaRPr lang="en-US" sz="405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Love of the out of doors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74387" y="1295400"/>
            <a:ext cx="3795225" cy="5060302"/>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Illness and Medical Costs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5508" y="2226469"/>
            <a:ext cx="4351338" cy="3263504"/>
          </a:xfrm>
        </p:spPr>
      </p:pic>
    </p:spTree>
    <p:extLst>
      <p:ext uri="{BB962C8B-B14F-4D97-AF65-F5344CB8AC3E}">
        <p14:creationId xmlns:p14="http://schemas.microsoft.com/office/powerpoint/2010/main" val="28128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a:t>
            </a:r>
            <a:endParaRPr lang="en-US" dirty="0"/>
          </a:p>
        </p:txBody>
      </p:sp>
      <p:pic>
        <p:nvPicPr>
          <p:cNvPr id="4" name="Content Placeholder 3" descr="Slide5.JPG"/>
          <p:cNvPicPr>
            <a:picLocks noGrp="1" noChangeAspect="1"/>
          </p:cNvPicPr>
          <p:nvPr>
            <p:ph idx="1"/>
          </p:nvPr>
        </p:nvPicPr>
        <p:blipFill>
          <a:blip r:embed="rId2" cstate="print"/>
          <a:stretch>
            <a:fillRect/>
          </a:stretch>
        </p:blipFill>
        <p:spPr>
          <a:xfrm>
            <a:off x="266700" y="1905000"/>
            <a:ext cx="8610600" cy="3276599"/>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Self-Sufficiency</a:t>
            </a:r>
            <a:endParaRPr lang="en-US" dirty="0"/>
          </a:p>
        </p:txBody>
      </p:sp>
      <p:pic>
        <p:nvPicPr>
          <p:cNvPr id="4" name="Content Placeholder 3" descr="100_0423.JPG"/>
          <p:cNvPicPr>
            <a:picLocks noGrp="1" noChangeAspect="1"/>
          </p:cNvPicPr>
          <p:nvPr>
            <p:ph idx="1"/>
          </p:nvPr>
        </p:nvPicPr>
        <p:blipFill>
          <a:blip r:embed="rId2" cstate="print"/>
          <a:stretch>
            <a:fillRect/>
          </a:stretch>
        </p:blipFill>
        <p:spPr>
          <a:xfrm>
            <a:off x="2701117" y="1447800"/>
            <a:ext cx="3741765" cy="498749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t>
            </a:r>
            <a:endParaRPr lang="en-US" dirty="0"/>
          </a:p>
        </p:txBody>
      </p:sp>
      <p:pic>
        <p:nvPicPr>
          <p:cNvPr id="4" name="Content Placeholder 3" descr="Slide44.JPG"/>
          <p:cNvPicPr>
            <a:picLocks noGrp="1" noChangeAspect="1"/>
          </p:cNvPicPr>
          <p:nvPr>
            <p:ph idx="1"/>
          </p:nvPr>
        </p:nvPicPr>
        <p:blipFill>
          <a:blip r:embed="rId2" cstate="print"/>
          <a:stretch>
            <a:fillRect/>
          </a:stretch>
        </p:blipFill>
        <p:spPr>
          <a:xfrm>
            <a:off x="1694954" y="1856630"/>
            <a:ext cx="5754092" cy="5001370"/>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Concerns</a:t>
            </a:r>
            <a:endParaRPr lang="en-US" dirty="0"/>
          </a:p>
        </p:txBody>
      </p:sp>
      <p:pic>
        <p:nvPicPr>
          <p:cNvPr id="4" name="Content Placeholder 3" descr="bathhouse.jpg"/>
          <p:cNvPicPr>
            <a:picLocks noGrp="1" noChangeAspect="1"/>
          </p:cNvPicPr>
          <p:nvPr>
            <p:ph idx="1"/>
          </p:nvPr>
        </p:nvPicPr>
        <p:blipFill>
          <a:blip r:embed="rId2" cstate="print"/>
          <a:stretch>
            <a:fillRect/>
          </a:stretch>
        </p:blipFill>
        <p:spPr>
          <a:xfrm>
            <a:off x="2057400" y="1674923"/>
            <a:ext cx="6198196" cy="464864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533400"/>
            <a:ext cx="7683764" cy="5762824"/>
          </a:xfrm>
        </p:spPr>
      </p:pic>
    </p:spTree>
    <p:extLst>
      <p:ext uri="{BB962C8B-B14F-4D97-AF65-F5344CB8AC3E}">
        <p14:creationId xmlns:p14="http://schemas.microsoft.com/office/powerpoint/2010/main" val="75915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Ideals</a:t>
            </a:r>
            <a:endParaRPr lang="en-US" dirty="0"/>
          </a:p>
        </p:txBody>
      </p:sp>
      <p:sp>
        <p:nvSpPr>
          <p:cNvPr id="3" name="Content Placeholder 2"/>
          <p:cNvSpPr>
            <a:spLocks noGrp="1"/>
          </p:cNvSpPr>
          <p:nvPr>
            <p:ph idx="1"/>
          </p:nvPr>
        </p:nvSpPr>
        <p:spPr/>
        <p:txBody>
          <a:bodyPr>
            <a:normAutofit/>
          </a:bodyPr>
          <a:lstStyle/>
          <a:p>
            <a:r>
              <a:rPr lang="en-US" sz="5400" dirty="0" smtClean="0"/>
              <a:t>Sustainability</a:t>
            </a:r>
          </a:p>
          <a:p>
            <a:r>
              <a:rPr lang="en-US" sz="5400" dirty="0" smtClean="0"/>
              <a:t>Permaculture</a:t>
            </a:r>
          </a:p>
          <a:p>
            <a:r>
              <a:rPr lang="en-US" sz="5400" dirty="0" smtClean="0"/>
              <a:t>Eco- Community</a:t>
            </a:r>
          </a:p>
          <a:p>
            <a:r>
              <a:rPr lang="en-US" sz="5400" dirty="0" smtClean="0"/>
              <a:t>Carbon Footprint</a:t>
            </a:r>
          </a:p>
          <a:p>
            <a:r>
              <a:rPr lang="en-US" sz="5400" dirty="0" smtClean="0"/>
              <a:t>Circle of Life</a:t>
            </a:r>
            <a:endParaRPr lang="en-US" sz="5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Sustainability</a:t>
            </a:r>
            <a:endParaRPr lang="en-US" dirty="0"/>
          </a:p>
        </p:txBody>
      </p:sp>
      <p:sp>
        <p:nvSpPr>
          <p:cNvPr id="3" name="Content Placeholder 2"/>
          <p:cNvSpPr>
            <a:spLocks noGrp="1"/>
          </p:cNvSpPr>
          <p:nvPr>
            <p:ph idx="1"/>
          </p:nvPr>
        </p:nvSpPr>
        <p:spPr>
          <a:xfrm>
            <a:off x="0" y="1690689"/>
            <a:ext cx="9144000" cy="4881563"/>
          </a:xfrm>
        </p:spPr>
        <p:txBody>
          <a:bodyPr>
            <a:noAutofit/>
          </a:bodyPr>
          <a:lstStyle/>
          <a:p>
            <a:r>
              <a:rPr lang="en-US" sz="3200" dirty="0" smtClean="0"/>
              <a:t>Often a “catch phrase” </a:t>
            </a:r>
          </a:p>
          <a:p>
            <a:endParaRPr lang="en-US" sz="3200" dirty="0" smtClean="0"/>
          </a:p>
          <a:p>
            <a:r>
              <a:rPr lang="en-US" sz="3600" dirty="0" smtClean="0"/>
              <a:t>But extremely important</a:t>
            </a:r>
          </a:p>
          <a:p>
            <a:endParaRPr lang="en-US" sz="3600" dirty="0"/>
          </a:p>
          <a:p>
            <a:r>
              <a:rPr lang="en-US" sz="4000" dirty="0" smtClean="0">
                <a:solidFill>
                  <a:srgbClr val="9999FF"/>
                </a:solidFill>
              </a:rPr>
              <a:t>Basic premise is meeting the needs of the present without compromising the ability of future generations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000" dirty="0"/>
              <a:t>Best described as using with a deep awareness of the impact. </a:t>
            </a:r>
            <a:endParaRPr lang="en-US" sz="4000" dirty="0" smtClean="0"/>
          </a:p>
          <a:p>
            <a:endParaRPr lang="en-US" sz="4000" dirty="0"/>
          </a:p>
          <a:p>
            <a:r>
              <a:rPr lang="en-US" sz="4000" dirty="0" smtClean="0"/>
              <a:t>Building </a:t>
            </a:r>
            <a:r>
              <a:rPr lang="en-US" sz="4000" dirty="0"/>
              <a:t>soil, creating resources rather than exhausting them. Producing as much , if not more than is consumed</a:t>
            </a:r>
            <a:r>
              <a:rPr lang="en-US" dirty="0"/>
              <a:t>.</a:t>
            </a:r>
          </a:p>
          <a:p>
            <a:endParaRPr lang="en-US" dirty="0"/>
          </a:p>
        </p:txBody>
      </p:sp>
    </p:spTree>
    <p:extLst>
      <p:ext uri="{BB962C8B-B14F-4D97-AF65-F5344CB8AC3E}">
        <p14:creationId xmlns:p14="http://schemas.microsoft.com/office/powerpoint/2010/main" val="42088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Permaculture</a:t>
            </a:r>
            <a:endParaRPr lang="en-US" dirty="0"/>
          </a:p>
        </p:txBody>
      </p:sp>
      <p:sp>
        <p:nvSpPr>
          <p:cNvPr id="3" name="Content Placeholder 2"/>
          <p:cNvSpPr>
            <a:spLocks noGrp="1"/>
          </p:cNvSpPr>
          <p:nvPr>
            <p:ph idx="1"/>
          </p:nvPr>
        </p:nvSpPr>
        <p:spPr/>
        <p:txBody>
          <a:bodyPr>
            <a:normAutofit/>
          </a:bodyPr>
          <a:lstStyle/>
          <a:p>
            <a:r>
              <a:rPr lang="en-US" sz="4400" dirty="0" smtClean="0"/>
              <a:t>Permaculture is a way of designing all human systems so that they integrate harmoniously with the ecology.</a:t>
            </a:r>
          </a:p>
          <a:p>
            <a:r>
              <a:rPr lang="en-US" sz="4400" dirty="0" smtClean="0"/>
              <a:t> </a:t>
            </a:r>
          </a:p>
          <a:p>
            <a:r>
              <a:rPr lang="en-US" sz="4400" dirty="0" smtClean="0"/>
              <a:t>An example is use of “zones”.</a:t>
            </a:r>
            <a:endParaRPr lang="en-US" sz="4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Eco-Community</a:t>
            </a:r>
            <a:endParaRPr lang="en-US" dirty="0"/>
          </a:p>
        </p:txBody>
      </p:sp>
      <p:sp>
        <p:nvSpPr>
          <p:cNvPr id="3" name="Content Placeholder 2"/>
          <p:cNvSpPr>
            <a:spLocks noGrp="1"/>
          </p:cNvSpPr>
          <p:nvPr>
            <p:ph idx="1"/>
          </p:nvPr>
        </p:nvSpPr>
        <p:spPr>
          <a:xfrm>
            <a:off x="840000" y="2514600"/>
            <a:ext cx="7675350" cy="2362200"/>
          </a:xfrm>
        </p:spPr>
        <p:txBody>
          <a:bodyPr>
            <a:noAutofit/>
          </a:bodyPr>
          <a:lstStyle/>
          <a:p>
            <a:r>
              <a:rPr lang="en-US" sz="4000" b="1" dirty="0" smtClean="0"/>
              <a:t>A community with a shared goal of living in an ecologically responsible manner.</a:t>
            </a:r>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4400" y="1007691"/>
            <a:ext cx="7016751" cy="5262563"/>
          </a:xfrm>
        </p:spPr>
      </p:pic>
    </p:spTree>
    <p:extLst>
      <p:ext uri="{BB962C8B-B14F-4D97-AF65-F5344CB8AC3E}">
        <p14:creationId xmlns:p14="http://schemas.microsoft.com/office/powerpoint/2010/main" val="988851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905750" cy="6035674"/>
          </a:xfrm>
        </p:spPr>
        <p:txBody>
          <a:bodyPr>
            <a:noAutofit/>
          </a:bodyPr>
          <a:lstStyle/>
          <a:p>
            <a:r>
              <a:rPr lang="en-US" sz="3200" dirty="0"/>
              <a:t/>
            </a:r>
            <a:br>
              <a:rPr lang="en-US" sz="3200" dirty="0"/>
            </a:br>
            <a:r>
              <a:rPr lang="en-US" sz="3200" b="1" dirty="0"/>
              <a:t>Explanation: </a:t>
            </a:r>
            <a:r>
              <a:rPr lang="en-US" sz="3200" dirty="0"/>
              <a:t>Our goal is to create a culture where it is common practice for people to examine the full impacts of their actions. Examining the sum total of how we affect the Earth includes thinking about our impacts both present and future, and consideration of large scale as well as localized effects. Given this examination, people are then responsible for acting to maintain or increase the sustainability of the culture. By inquiring into the far-reaching and systematic effects of our actions as well as the visible and direct impacts we can better understand how to choose the more sustainable solution. </a:t>
            </a:r>
          </a:p>
        </p:txBody>
      </p:sp>
    </p:spTree>
    <p:extLst>
      <p:ext uri="{BB962C8B-B14F-4D97-AF65-F5344CB8AC3E}">
        <p14:creationId xmlns:p14="http://schemas.microsoft.com/office/powerpoint/2010/main" val="311852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 Footprint</a:t>
            </a:r>
            <a:endParaRPr lang="en-US" dirty="0"/>
          </a:p>
        </p:txBody>
      </p:sp>
      <p:sp>
        <p:nvSpPr>
          <p:cNvPr id="3" name="Content Placeholder 2"/>
          <p:cNvSpPr>
            <a:spLocks noGrp="1"/>
          </p:cNvSpPr>
          <p:nvPr>
            <p:ph idx="1"/>
          </p:nvPr>
        </p:nvSpPr>
        <p:spPr/>
        <p:txBody>
          <a:bodyPr>
            <a:noAutofit/>
          </a:bodyPr>
          <a:lstStyle/>
          <a:p>
            <a:r>
              <a:rPr lang="en-US" sz="3600" dirty="0" smtClean="0"/>
              <a:t>The amount of environmental impact created by the activities of a person, group or corporation. Traditionally measured in the amount of carbon dioxide emitted, in building , it has come to mean the amount of energy consumed in the extraction, production and marketing of materials.</a:t>
            </a:r>
            <a:endParaRPr lang="en-US" sz="3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Circle of Life</a:t>
            </a:r>
            <a:endParaRPr lang="en-US" dirty="0"/>
          </a:p>
        </p:txBody>
      </p:sp>
      <p:pic>
        <p:nvPicPr>
          <p:cNvPr id="4" name="Content Placeholder 3" descr="sacred_circle.jpg"/>
          <p:cNvPicPr>
            <a:picLocks noGrp="1" noChangeAspect="1"/>
          </p:cNvPicPr>
          <p:nvPr>
            <p:ph idx="1"/>
          </p:nvPr>
        </p:nvPicPr>
        <p:blipFill>
          <a:blip r:embed="rId2" cstate="print"/>
          <a:stretch>
            <a:fillRect/>
          </a:stretch>
        </p:blipFill>
        <p:spPr>
          <a:xfrm>
            <a:off x="2057400" y="1295400"/>
            <a:ext cx="5283218" cy="5293459"/>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Nannies</a:t>
            </a:r>
            <a:endParaRPr lang="en-US" dirty="0"/>
          </a:p>
        </p:txBody>
      </p:sp>
      <p:pic>
        <p:nvPicPr>
          <p:cNvPr id="7" name="Content Placeholder 6" descr="dmitry 058.jpg"/>
          <p:cNvPicPr>
            <a:picLocks noGrp="1" noChangeAspect="1"/>
          </p:cNvPicPr>
          <p:nvPr>
            <p:ph idx="1"/>
          </p:nvPr>
        </p:nvPicPr>
        <p:blipFill>
          <a:blip r:embed="rId2" cstate="print"/>
          <a:stretch>
            <a:fillRect/>
          </a:stretch>
        </p:blipFill>
        <p:spPr>
          <a:xfrm>
            <a:off x="1470818" y="1690689"/>
            <a:ext cx="6202363" cy="4651773"/>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90600" y="304800"/>
            <a:ext cx="6858000" cy="1194650"/>
          </a:xfrm>
        </p:spPr>
        <p:txBody>
          <a:bodyPr>
            <a:noAutofit/>
          </a:bodyPr>
          <a:lstStyle/>
          <a:p>
            <a:pPr algn="ctr"/>
            <a:r>
              <a:rPr lang="en-US" sz="11500" b="1" i="1" dirty="0" smtClean="0"/>
              <a:t>Honesty</a:t>
            </a:r>
            <a:endParaRPr lang="en-US" sz="11500" b="1" i="1" dirty="0"/>
          </a:p>
        </p:txBody>
      </p:sp>
      <p:sp>
        <p:nvSpPr>
          <p:cNvPr id="6" name="Text Placeholder 5"/>
          <p:cNvSpPr>
            <a:spLocks noGrp="1"/>
          </p:cNvSpPr>
          <p:nvPr>
            <p:ph type="subTitle" idx="1"/>
          </p:nvPr>
        </p:nvSpPr>
        <p:spPr>
          <a:xfrm>
            <a:off x="640899" y="1905000"/>
            <a:ext cx="6858000" cy="4343400"/>
          </a:xfrm>
        </p:spPr>
        <p:txBody>
          <a:bodyPr>
            <a:normAutofit/>
          </a:bodyPr>
          <a:lstStyle/>
          <a:p>
            <a:r>
              <a:rPr lang="en-US" sz="6000" dirty="0" smtClean="0"/>
              <a:t>Be honest with yourself and your partner about WHAT you can and cannot deal with!</a:t>
            </a:r>
            <a:endParaRPr lang="en-US" sz="6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Hot Bath</a:t>
            </a:r>
            <a:endParaRPr lang="en-US" dirty="0"/>
          </a:p>
        </p:txBody>
      </p:sp>
      <p:pic>
        <p:nvPicPr>
          <p:cNvPr id="4" name="Content Placeholder 3" descr="100_1452.jpg"/>
          <p:cNvPicPr>
            <a:picLocks noGrp="1" noChangeAspect="1"/>
          </p:cNvPicPr>
          <p:nvPr>
            <p:ph idx="1"/>
          </p:nvPr>
        </p:nvPicPr>
        <p:blipFill>
          <a:blip r:embed="rId2" cstate="print"/>
          <a:stretch>
            <a:fillRect/>
          </a:stretch>
        </p:blipFill>
        <p:spPr>
          <a:xfrm>
            <a:off x="3962400" y="1219200"/>
            <a:ext cx="3812012" cy="508112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76677" y="1825625"/>
            <a:ext cx="5801784" cy="4351338"/>
          </a:xfrm>
        </p:spPr>
      </p:pic>
    </p:spTree>
    <p:extLst>
      <p:ext uri="{BB962C8B-B14F-4D97-AF65-F5344CB8AC3E}">
        <p14:creationId xmlns:p14="http://schemas.microsoft.com/office/powerpoint/2010/main" val="3783991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197474"/>
          </a:xfrm>
        </p:spPr>
        <p:txBody>
          <a:bodyPr/>
          <a:lstStyle/>
          <a:p>
            <a:r>
              <a:rPr lang="en-US" dirty="0" smtClean="0"/>
              <a:t>Flexibility-stuff happens…</a:t>
            </a:r>
            <a:br>
              <a:rPr lang="en-US" dirty="0" smtClean="0"/>
            </a:br>
            <a:r>
              <a:rPr lang="en-US" dirty="0"/>
              <a:t/>
            </a:r>
            <a:br>
              <a:rPr lang="en-US" dirty="0"/>
            </a:br>
            <a:r>
              <a:rPr lang="en-US" dirty="0" smtClean="0"/>
              <a:t>Problem solving skills- think outside the box</a:t>
            </a:r>
            <a:br>
              <a:rPr lang="en-US" dirty="0" smtClean="0"/>
            </a:br>
            <a:r>
              <a:rPr lang="en-US" dirty="0"/>
              <a:t/>
            </a:r>
            <a:br>
              <a:rPr lang="en-US" dirty="0"/>
            </a:br>
            <a:r>
              <a:rPr lang="en-US" dirty="0" smtClean="0"/>
              <a:t>Have specific goals- but stay Flexible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178653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533400"/>
            <a:ext cx="7749116" cy="5811837"/>
          </a:xfrm>
        </p:spPr>
      </p:pic>
    </p:spTree>
    <p:extLst>
      <p:ext uri="{BB962C8B-B14F-4D97-AF65-F5344CB8AC3E}">
        <p14:creationId xmlns:p14="http://schemas.microsoft.com/office/powerpoint/2010/main" val="129237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6196" y="402448"/>
            <a:ext cx="8211608" cy="6158706"/>
          </a:xfrm>
        </p:spPr>
      </p:pic>
    </p:spTree>
    <p:extLst>
      <p:ext uri="{BB962C8B-B14F-4D97-AF65-F5344CB8AC3E}">
        <p14:creationId xmlns:p14="http://schemas.microsoft.com/office/powerpoint/2010/main" val="1668140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1143000"/>
            <a:ext cx="7848600" cy="1956650"/>
          </a:xfrm>
        </p:spPr>
        <p:txBody>
          <a:bodyPr/>
          <a:lstStyle/>
          <a:p>
            <a:r>
              <a:rPr lang="en-US" dirty="0"/>
              <a:t>F</a:t>
            </a:r>
            <a:r>
              <a:rPr lang="en-US" dirty="0" smtClean="0"/>
              <a:t>inancial</a:t>
            </a:r>
            <a:endParaRPr lang="en-US"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All at Once?</a:t>
            </a:r>
            <a:endParaRPr lang="en-US" dirty="0"/>
          </a:p>
        </p:txBody>
      </p:sp>
      <p:pic>
        <p:nvPicPr>
          <p:cNvPr id="6" name="Content Placeholder 5" descr="Slide15.JPG"/>
          <p:cNvPicPr>
            <a:picLocks noGrp="1" noChangeAspect="1"/>
          </p:cNvPicPr>
          <p:nvPr>
            <p:ph idx="1"/>
          </p:nvPr>
        </p:nvPicPr>
        <p:blipFill>
          <a:blip r:embed="rId2" cstate="print"/>
          <a:stretch>
            <a:fillRect/>
          </a:stretch>
        </p:blipFill>
        <p:spPr>
          <a:xfrm>
            <a:off x="1776677" y="1825625"/>
            <a:ext cx="5801784" cy="435133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Little at a Time?</a:t>
            </a:r>
            <a:endParaRPr lang="en-US" dirty="0"/>
          </a:p>
        </p:txBody>
      </p:sp>
      <p:pic>
        <p:nvPicPr>
          <p:cNvPr id="4" name="Content Placeholder 3" descr="Slide70.JPG"/>
          <p:cNvPicPr>
            <a:picLocks noGrp="1" noChangeAspect="1"/>
          </p:cNvPicPr>
          <p:nvPr>
            <p:ph idx="1"/>
          </p:nvPr>
        </p:nvPicPr>
        <p:blipFill>
          <a:blip r:embed="rId2" cstate="print"/>
          <a:stretch>
            <a:fillRect/>
          </a:stretch>
        </p:blipFill>
        <p:spPr>
          <a:xfrm>
            <a:off x="537341" y="1371600"/>
            <a:ext cx="8069317" cy="6051989"/>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9187" y="762000"/>
            <a:ext cx="8405626" cy="5567363"/>
          </a:xfrm>
        </p:spPr>
      </p:pic>
    </p:spTree>
    <p:extLst>
      <p:ext uri="{BB962C8B-B14F-4D97-AF65-F5344CB8AC3E}">
        <p14:creationId xmlns:p14="http://schemas.microsoft.com/office/powerpoint/2010/main" val="3759429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Water</a:t>
            </a:r>
            <a:endParaRPr lang="en-US"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2910" y="1447800"/>
            <a:ext cx="6651889" cy="4988917"/>
          </a:xfrm>
        </p:spPr>
      </p:pic>
    </p:spTree>
    <p:extLst>
      <p:ext uri="{BB962C8B-B14F-4D97-AF65-F5344CB8AC3E}">
        <p14:creationId xmlns:p14="http://schemas.microsoft.com/office/powerpoint/2010/main" val="887431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Ingenuity-gravity fed shower</a:t>
            </a:r>
            <a:endParaRPr lang="en-US" dirty="0"/>
          </a:p>
        </p:txBody>
      </p:sp>
      <p:pic>
        <p:nvPicPr>
          <p:cNvPr id="4" name="Content Placeholder 3" descr="bathhouseshower.jpg"/>
          <p:cNvPicPr>
            <a:picLocks noGrp="1" noChangeAspect="1"/>
          </p:cNvPicPr>
          <p:nvPr>
            <p:ph idx="1"/>
          </p:nvPr>
        </p:nvPicPr>
        <p:blipFill>
          <a:blip r:embed="rId2" cstate="print"/>
          <a:stretch>
            <a:fillRect/>
          </a:stretch>
        </p:blipFill>
        <p:spPr>
          <a:xfrm>
            <a:off x="3426988" y="2226469"/>
            <a:ext cx="2448377"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lide24.JPG"/>
          <p:cNvPicPr>
            <a:picLocks noGrp="1" noChangeAspect="1"/>
          </p:cNvPicPr>
          <p:nvPr>
            <p:ph idx="1"/>
          </p:nvPr>
        </p:nvPicPr>
        <p:blipFill>
          <a:blip r:embed="rId2" cstate="print"/>
          <a:stretch>
            <a:fillRect/>
          </a:stretch>
        </p:blipFill>
        <p:spPr>
          <a:xfrm>
            <a:off x="1013619" y="857251"/>
            <a:ext cx="6987381" cy="5240536"/>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2209800"/>
            <a:ext cx="6858000" cy="1194650"/>
          </a:xfrm>
        </p:spPr>
        <p:txBody>
          <a:bodyPr/>
          <a:lstStyle/>
          <a:p>
            <a:r>
              <a:rPr lang="en-US" dirty="0" smtClean="0"/>
              <a:t>Shelter and storage</a:t>
            </a:r>
            <a:endParaRPr lang="en-US"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Temporary Quarters</a:t>
            </a:r>
            <a:endParaRPr lang="en-US" dirty="0"/>
          </a:p>
        </p:txBody>
      </p:sp>
      <p:pic>
        <p:nvPicPr>
          <p:cNvPr id="4" name="Content Placeholder 3" descr="tent.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Kitchen</a:t>
            </a:r>
            <a:endParaRPr lang="en-US" dirty="0"/>
          </a:p>
        </p:txBody>
      </p:sp>
      <p:pic>
        <p:nvPicPr>
          <p:cNvPr id="4" name="Content Placeholder 3" descr="first camp.jpg"/>
          <p:cNvPicPr>
            <a:picLocks noGrp="1" noChangeAspect="1"/>
          </p:cNvPicPr>
          <p:nvPr>
            <p:ph idx="1"/>
          </p:nvPr>
        </p:nvPicPr>
        <p:blipFill>
          <a:blip r:embed="rId2" cstate="print"/>
          <a:stretch>
            <a:fillRect/>
          </a:stretch>
        </p:blipFill>
        <p:spPr>
          <a:xfrm>
            <a:off x="2203550" y="2226469"/>
            <a:ext cx="4895255"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dirty="0"/>
          </a:p>
        </p:txBody>
      </p:sp>
      <p:pic>
        <p:nvPicPr>
          <p:cNvPr id="7" name="Content Placeholder 6" descr="Slide25.JPG"/>
          <p:cNvPicPr>
            <a:picLocks noGrp="1" noChangeAspect="1"/>
          </p:cNvPicPr>
          <p:nvPr>
            <p:ph idx="1"/>
          </p:nvPr>
        </p:nvPicPr>
        <p:blipFill>
          <a:blip r:embed="rId3" cstate="print"/>
          <a:stretch>
            <a:fillRect/>
          </a:stretch>
        </p:blipFill>
        <p:spPr>
          <a:xfrm>
            <a:off x="352424" y="344910"/>
            <a:ext cx="8439151" cy="6329363"/>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pic>
        <p:nvPicPr>
          <p:cNvPr id="7" name="Content Placeholder 6" descr="Slide180.JPG"/>
          <p:cNvPicPr>
            <a:picLocks noGrp="1" noChangeAspect="1"/>
          </p:cNvPicPr>
          <p:nvPr>
            <p:ph idx="1"/>
          </p:nvPr>
        </p:nvPicPr>
        <p:blipFill>
          <a:blip r:embed="rId2" cstate="print"/>
          <a:stretch>
            <a:fillRect/>
          </a:stretch>
        </p:blipFill>
        <p:spPr>
          <a:xfrm>
            <a:off x="1185069" y="888803"/>
            <a:ext cx="6815931" cy="511194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Best spot </a:t>
            </a:r>
            <a:r>
              <a:rPr lang="en-US" dirty="0" smtClean="0">
                <a:sym typeface="Wingdings" pitchFamily="2" charset="2"/>
              </a:rPr>
              <a:t></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228600"/>
            <a:ext cx="5143500" cy="6172200"/>
          </a:xfrm>
          <a:prstGeom prst="rect">
            <a:avLst/>
          </a:prstGeom>
        </p:spPr>
      </p:pic>
      <p:sp>
        <p:nvSpPr>
          <p:cNvPr id="4" name="Content Placeholder 3"/>
          <p:cNvSpPr>
            <a:spLocks noGrp="1"/>
          </p:cNvSpPr>
          <p:nvPr>
            <p:ph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28800" y="2635228"/>
            <a:ext cx="6858000" cy="3079772"/>
          </a:xfrm>
        </p:spPr>
        <p:txBody>
          <a:bodyPr>
            <a:normAutofit/>
          </a:bodyPr>
          <a:lstStyle/>
          <a:p>
            <a:r>
              <a:rPr lang="en-US" sz="8800" dirty="0"/>
              <a:t>A</a:t>
            </a:r>
            <a:r>
              <a:rPr lang="en-US" sz="8800" dirty="0" smtClean="0"/>
              <a:t>ccess</a:t>
            </a:r>
            <a:endParaRPr lang="en-US" sz="8800"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ice storm</a:t>
            </a:r>
            <a:endParaRPr lang="en-US" dirty="0"/>
          </a:p>
        </p:txBody>
      </p:sp>
      <p:pic>
        <p:nvPicPr>
          <p:cNvPr id="4" name="Content Placeholder 3" descr="ice 153.jpg"/>
          <p:cNvPicPr>
            <a:picLocks noGrp="1" noChangeAspect="1"/>
          </p:cNvPicPr>
          <p:nvPr>
            <p:ph idx="1"/>
          </p:nvPr>
        </p:nvPicPr>
        <p:blipFill>
          <a:blip r:embed="rId2" cstate="print"/>
          <a:stretch>
            <a:fillRect/>
          </a:stretch>
        </p:blipFill>
        <p:spPr>
          <a:xfrm>
            <a:off x="4724400" y="1027907"/>
            <a:ext cx="4116812" cy="5487403"/>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Access- flood stage- where’s the road?</a:t>
            </a:r>
            <a:endParaRPr lang="en-US" dirty="0"/>
          </a:p>
        </p:txBody>
      </p:sp>
      <p:pic>
        <p:nvPicPr>
          <p:cNvPr id="4" name="Content Placeholder 3" descr="100_0012.jpg"/>
          <p:cNvPicPr>
            <a:picLocks noGrp="1" noChangeAspect="1"/>
          </p:cNvPicPr>
          <p:nvPr>
            <p:ph idx="1"/>
          </p:nvPr>
        </p:nvPicPr>
        <p:blipFill>
          <a:blip r:embed="rId2" cstate="print"/>
          <a:stretch>
            <a:fillRect/>
          </a:stretch>
        </p:blipFill>
        <p:spPr>
          <a:xfrm>
            <a:off x="2819400" y="1143000"/>
            <a:ext cx="4116812" cy="5487403"/>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75508" y="2226469"/>
            <a:ext cx="4351338" cy="3263504"/>
          </a:xfrm>
        </p:spPr>
      </p:pic>
    </p:spTree>
    <p:extLst>
      <p:ext uri="{BB962C8B-B14F-4D97-AF65-F5344CB8AC3E}">
        <p14:creationId xmlns:p14="http://schemas.microsoft.com/office/powerpoint/2010/main" val="4034592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56665" y="1295400"/>
            <a:ext cx="6858000" cy="4191000"/>
          </a:xfrm>
        </p:spPr>
        <p:txBody>
          <a:bodyPr>
            <a:normAutofit/>
          </a:bodyPr>
          <a:lstStyle/>
          <a:p>
            <a:pPr algn="ctr"/>
            <a:r>
              <a:rPr lang="en-US" dirty="0" smtClean="0"/>
              <a:t>Energy </a:t>
            </a:r>
            <a:br>
              <a:rPr lang="en-US" dirty="0" smtClean="0"/>
            </a:br>
            <a:r>
              <a:rPr lang="en-US" dirty="0" smtClean="0"/>
              <a:t>and </a:t>
            </a:r>
            <a:br>
              <a:rPr lang="en-US" dirty="0" smtClean="0"/>
            </a:br>
            <a:r>
              <a:rPr lang="en-US" dirty="0" smtClean="0"/>
              <a:t>waste handling</a:t>
            </a:r>
            <a:endParaRPr lang="en-US"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and Waste</a:t>
            </a:r>
            <a:endParaRPr lang="en-US" dirty="0"/>
          </a:p>
        </p:txBody>
      </p:sp>
      <p:pic>
        <p:nvPicPr>
          <p:cNvPr id="2050" name="Picture 2" descr="C:\Documents and Settings\neillsayers\My Documents\front deck\front deck 011.jpg"/>
          <p:cNvPicPr>
            <a:picLocks noGrp="1" noChangeAspect="1" noChangeArrowheads="1"/>
          </p:cNvPicPr>
          <p:nvPr>
            <p:ph sz="half" idx="1"/>
          </p:nvPr>
        </p:nvPicPr>
        <p:blipFill>
          <a:blip r:embed="rId2" cstate="print"/>
          <a:stretch>
            <a:fillRect/>
          </a:stretch>
        </p:blipFill>
        <p:spPr bwMode="auto">
          <a:xfrm>
            <a:off x="1500932" y="2226469"/>
            <a:ext cx="2447627" cy="3263504"/>
          </a:xfrm>
          <a:prstGeom prst="rect">
            <a:avLst/>
          </a:prstGeom>
          <a:noFill/>
        </p:spPr>
      </p:pic>
      <p:pic>
        <p:nvPicPr>
          <p:cNvPr id="2051" name="Picture 3" descr="C:\Documents and Settings\neillsayers\My Documents\front deck\front deck 015.jpg"/>
          <p:cNvPicPr>
            <a:picLocks noGrp="1" noChangeAspect="1" noChangeArrowheads="1"/>
          </p:cNvPicPr>
          <p:nvPr>
            <p:ph sz="half" idx="2"/>
          </p:nvPr>
        </p:nvPicPr>
        <p:blipFill>
          <a:blip r:embed="rId3" cstate="print"/>
          <a:stretch>
            <a:fillRect/>
          </a:stretch>
        </p:blipFill>
        <p:spPr bwMode="auto">
          <a:xfrm>
            <a:off x="4890047" y="2226469"/>
            <a:ext cx="2447627" cy="326350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27364" y="2226469"/>
            <a:ext cx="2447627" cy="3263504"/>
          </a:xfrm>
        </p:spPr>
      </p:pic>
    </p:spTree>
    <p:extLst>
      <p:ext uri="{BB962C8B-B14F-4D97-AF65-F5344CB8AC3E}">
        <p14:creationId xmlns:p14="http://schemas.microsoft.com/office/powerpoint/2010/main" val="105263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Net-working and help</a:t>
            </a:r>
            <a:endParaRPr lang="en-US" dirty="0"/>
          </a:p>
        </p:txBody>
      </p:sp>
      <p:sp>
        <p:nvSpPr>
          <p:cNvPr id="6" name="Text Placeholder 5"/>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Help comes in all Forms</a:t>
            </a:r>
            <a:endParaRPr lang="en-US" dirty="0"/>
          </a:p>
        </p:txBody>
      </p:sp>
      <p:pic>
        <p:nvPicPr>
          <p:cNvPr id="7" name="Content Placeholder 6" descr="Slide75.JPG"/>
          <p:cNvPicPr>
            <a:picLocks noGrp="1" noChangeAspect="1"/>
          </p:cNvPicPr>
          <p:nvPr>
            <p:ph sz="half" idx="1"/>
          </p:nvPr>
        </p:nvPicPr>
        <p:blipFill>
          <a:blip r:embed="rId2" cstate="print"/>
          <a:stretch>
            <a:fillRect/>
          </a:stretch>
        </p:blipFill>
        <p:spPr>
          <a:xfrm>
            <a:off x="839788" y="2588022"/>
            <a:ext cx="3768725" cy="2826543"/>
          </a:xfrm>
        </p:spPr>
      </p:pic>
      <p:sp>
        <p:nvSpPr>
          <p:cNvPr id="2" name="Content Placeholder 1"/>
          <p:cNvSpPr>
            <a:spLocks noGrp="1"/>
          </p:cNvSpPr>
          <p:nvPr>
            <p:ph sz="half" idx="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doesn’t change the face of help…</a:t>
            </a:r>
            <a:endParaRPr lang="en-US" dirty="0"/>
          </a:p>
        </p:txBody>
      </p:sp>
      <p:pic>
        <p:nvPicPr>
          <p:cNvPr id="4" name="Content Placeholder 7" descr="Slide79.JPG"/>
          <p:cNvPicPr>
            <a:picLocks noGrp="1" noChangeAspect="1"/>
          </p:cNvPicPr>
          <p:nvPr>
            <p:ph idx="1"/>
          </p:nvPr>
        </p:nvPicPr>
        <p:blipFill>
          <a:blip r:embed="rId2" cstate="print"/>
          <a:stretch>
            <a:fillRect/>
          </a:stretch>
        </p:blipFill>
        <p:spPr>
          <a:xfrm>
            <a:off x="1776677" y="1825625"/>
            <a:ext cx="5801784" cy="4351338"/>
          </a:xfrm>
        </p:spPr>
      </p:pic>
    </p:spTree>
    <p:extLst>
      <p:ext uri="{BB962C8B-B14F-4D97-AF65-F5344CB8AC3E}">
        <p14:creationId xmlns:p14="http://schemas.microsoft.com/office/powerpoint/2010/main" val="9085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Helper’s</a:t>
            </a:r>
            <a:endParaRPr lang="en-US" dirty="0"/>
          </a:p>
        </p:txBody>
      </p:sp>
      <p:pic>
        <p:nvPicPr>
          <p:cNvPr id="4" name="Content Placeholder 3" descr="best chance.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0899" y="762000"/>
            <a:ext cx="6858000" cy="4896678"/>
          </a:xfrm>
        </p:spPr>
        <p:txBody>
          <a:bodyPr>
            <a:normAutofit/>
          </a:bodyPr>
          <a:lstStyle/>
          <a:p>
            <a:pPr algn="ctr"/>
            <a:r>
              <a:rPr lang="en-US" sz="19900" dirty="0" smtClean="0"/>
              <a:t>Skill set</a:t>
            </a:r>
            <a:endParaRPr lang="en-US" sz="19900" dirty="0"/>
          </a:p>
        </p:txBody>
      </p:sp>
      <p:sp>
        <p:nvSpPr>
          <p:cNvPr id="5" name="Text Placeholder 4"/>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836914"/>
            <a:ext cx="5151537" cy="6015831"/>
          </a:xfrm>
        </p:spPr>
      </p:pic>
    </p:spTree>
    <p:extLst>
      <p:ext uri="{BB962C8B-B14F-4D97-AF65-F5344CB8AC3E}">
        <p14:creationId xmlns:p14="http://schemas.microsoft.com/office/powerpoint/2010/main" val="187321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that help</a:t>
            </a:r>
            <a:endParaRPr lang="en-US" dirty="0"/>
          </a:p>
        </p:txBody>
      </p:sp>
      <p:sp>
        <p:nvSpPr>
          <p:cNvPr id="3" name="Content Placeholder 2"/>
          <p:cNvSpPr>
            <a:spLocks noGrp="1"/>
          </p:cNvSpPr>
          <p:nvPr>
            <p:ph sz="half" idx="1"/>
          </p:nvPr>
        </p:nvSpPr>
        <p:spPr/>
        <p:txBody>
          <a:bodyPr/>
          <a:lstStyle/>
          <a:p>
            <a:r>
              <a:rPr lang="en-US" dirty="0" smtClean="0"/>
              <a:t>Starting a fire</a:t>
            </a:r>
          </a:p>
          <a:p>
            <a:r>
              <a:rPr lang="en-US" dirty="0" smtClean="0"/>
              <a:t>Keeping a heat stove going</a:t>
            </a:r>
          </a:p>
          <a:p>
            <a:r>
              <a:rPr lang="en-US" dirty="0" smtClean="0"/>
              <a:t>Concrete mixing</a:t>
            </a:r>
          </a:p>
          <a:p>
            <a:r>
              <a:rPr lang="en-US" dirty="0" smtClean="0"/>
              <a:t>Gardening</a:t>
            </a:r>
          </a:p>
          <a:p>
            <a:r>
              <a:rPr lang="en-US" dirty="0" smtClean="0"/>
              <a:t>Livestock</a:t>
            </a:r>
          </a:p>
          <a:p>
            <a:r>
              <a:rPr lang="en-US" dirty="0" smtClean="0"/>
              <a:t>Carpentry</a:t>
            </a:r>
          </a:p>
          <a:p>
            <a:endParaRPr lang="en-US" dirty="0"/>
          </a:p>
        </p:txBody>
      </p:sp>
      <p:sp>
        <p:nvSpPr>
          <p:cNvPr id="4" name="Content Placeholder 3"/>
          <p:cNvSpPr>
            <a:spLocks noGrp="1"/>
          </p:cNvSpPr>
          <p:nvPr>
            <p:ph sz="half" idx="2"/>
          </p:nvPr>
        </p:nvSpPr>
        <p:spPr/>
        <p:txBody>
          <a:bodyPr/>
          <a:lstStyle/>
          <a:p>
            <a:r>
              <a:rPr lang="en-US" dirty="0" smtClean="0"/>
              <a:t>Plumbing</a:t>
            </a:r>
          </a:p>
          <a:p>
            <a:r>
              <a:rPr lang="en-US" dirty="0" smtClean="0"/>
              <a:t>Fencing</a:t>
            </a:r>
          </a:p>
          <a:p>
            <a:r>
              <a:rPr lang="en-US" dirty="0" smtClean="0"/>
              <a:t>Food storage</a:t>
            </a:r>
          </a:p>
          <a:p>
            <a:r>
              <a:rPr lang="en-US" dirty="0" smtClean="0"/>
              <a:t>Orienteering</a:t>
            </a:r>
          </a:p>
          <a:p>
            <a:r>
              <a:rPr lang="en-US" dirty="0" smtClean="0"/>
              <a:t>Engineering</a:t>
            </a:r>
          </a:p>
          <a:p>
            <a:r>
              <a:rPr lang="en-US" dirty="0" smtClean="0"/>
              <a:t>Electrical</a:t>
            </a:r>
          </a:p>
          <a:p>
            <a:r>
              <a:rPr lang="en-US" dirty="0" smtClean="0"/>
              <a:t>Research</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11"/>
          <p:cNvPicPr>
            <a:picLocks noChangeAspect="1" noChangeArrowheads="1"/>
          </p:cNvPicPr>
          <p:nvPr/>
        </p:nvPicPr>
        <p:blipFill>
          <a:blip r:embed="rId2" cstate="print"/>
          <a:srcRect/>
          <a:stretch>
            <a:fillRect/>
          </a:stretch>
        </p:blipFill>
        <p:spPr>
          <a:xfrm>
            <a:off x="1524000" y="990600"/>
            <a:ext cx="6172200" cy="4629150"/>
          </a:xfrm>
          <a:prstGeom prst="rect">
            <a:avLst/>
          </a:prstGeom>
          <a:noFill/>
          <a:ln/>
        </p:spPr>
      </p:pic>
    </p:spTree>
    <p:extLst>
      <p:ext uri="{BB962C8B-B14F-4D97-AF65-F5344CB8AC3E}">
        <p14:creationId xmlns:p14="http://schemas.microsoft.com/office/powerpoint/2010/main" val="40195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624" y="228600"/>
            <a:ext cx="8540751" cy="6405563"/>
          </a:xfrm>
        </p:spPr>
      </p:pic>
    </p:spTree>
    <p:extLst>
      <p:ext uri="{BB962C8B-B14F-4D97-AF65-F5344CB8AC3E}">
        <p14:creationId xmlns:p14="http://schemas.microsoft.com/office/powerpoint/2010/main" val="1376506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ludie parker namcy louvina"/>
          <p:cNvPicPr>
            <a:picLocks noChangeAspect="1" noChangeArrowheads="1"/>
          </p:cNvPicPr>
          <p:nvPr/>
        </p:nvPicPr>
        <p:blipFill>
          <a:blip r:embed="rId2" cstate="print"/>
          <a:srcRect/>
          <a:stretch>
            <a:fillRect/>
          </a:stretch>
        </p:blipFill>
        <p:spPr bwMode="auto">
          <a:xfrm>
            <a:off x="2667000" y="352196"/>
            <a:ext cx="4419600" cy="6468482"/>
          </a:xfrm>
          <a:prstGeom prst="rect">
            <a:avLst/>
          </a:prstGeom>
          <a:noFill/>
          <a:ln w="9525">
            <a:noFill/>
            <a:miter lim="800000"/>
            <a:headEnd/>
            <a:tailEnd/>
          </a:ln>
          <a:effectLst/>
        </p:spPr>
      </p:pic>
    </p:spTree>
    <p:extLst>
      <p:ext uri="{BB962C8B-B14F-4D97-AF65-F5344CB8AC3E}">
        <p14:creationId xmlns:p14="http://schemas.microsoft.com/office/powerpoint/2010/main" val="191518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Food </a:t>
            </a:r>
            <a:endParaRPr lang="en-US" dirty="0"/>
          </a:p>
        </p:txBody>
      </p:sp>
      <p:sp>
        <p:nvSpPr>
          <p:cNvPr id="6" name="Text Placeholder 5"/>
          <p:cNvSpPr>
            <a:spLocks noGrp="1"/>
          </p:cNvSpPr>
          <p:nvPr>
            <p:ph type="subTitle" idx="1"/>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Gardening</a:t>
            </a:r>
            <a:endParaRPr lang="en-US" dirty="0"/>
          </a:p>
        </p:txBody>
      </p:sp>
      <p:pic>
        <p:nvPicPr>
          <p:cNvPr id="4" name="Content Placeholder 3" descr="groceries.JPG"/>
          <p:cNvPicPr>
            <a:picLocks noGrp="1" noChangeAspect="1"/>
          </p:cNvPicPr>
          <p:nvPr>
            <p:ph idx="1"/>
          </p:nvPr>
        </p:nvPicPr>
        <p:blipFill>
          <a:blip r:embed="rId2" cstate="print"/>
          <a:stretch>
            <a:fillRect/>
          </a:stretch>
        </p:blipFill>
        <p:spPr>
          <a:xfrm>
            <a:off x="3962400" y="762000"/>
            <a:ext cx="4116812" cy="5487403"/>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54812" y="2227887"/>
            <a:ext cx="4192732" cy="3260667"/>
          </a:xfrm>
        </p:spPr>
      </p:pic>
    </p:spTree>
    <p:extLst>
      <p:ext uri="{BB962C8B-B14F-4D97-AF65-F5344CB8AC3E}">
        <p14:creationId xmlns:p14="http://schemas.microsoft.com/office/powerpoint/2010/main" val="107835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raised beds"/>
          <p:cNvPicPr>
            <a:picLocks noChangeAspect="1" noChangeArrowheads="1"/>
          </p:cNvPicPr>
          <p:nvPr/>
        </p:nvPicPr>
        <p:blipFill>
          <a:blip r:embed="rId2" cstate="print"/>
          <a:srcRect/>
          <a:stretch>
            <a:fillRect/>
          </a:stretch>
        </p:blipFill>
        <p:spPr>
          <a:xfrm>
            <a:off x="2971800" y="1219200"/>
            <a:ext cx="3398837" cy="4530725"/>
          </a:xfrm>
          <a:prstGeom prst="rect">
            <a:avLst/>
          </a:prstGeom>
          <a:noFill/>
          <a:ln/>
        </p:spPr>
      </p:pic>
    </p:spTree>
    <p:extLst>
      <p:ext uri="{BB962C8B-B14F-4D97-AF65-F5344CB8AC3E}">
        <p14:creationId xmlns:p14="http://schemas.microsoft.com/office/powerpoint/2010/main" val="32792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lide70.JPG"/>
          <p:cNvPicPr>
            <a:picLocks noGrp="1" noChangeAspect="1"/>
          </p:cNvPicPr>
          <p:nvPr>
            <p:ph idx="1"/>
          </p:nvPr>
        </p:nvPicPr>
        <p:blipFill>
          <a:blip r:embed="rId2" cstate="print"/>
          <a:stretch>
            <a:fillRect/>
          </a:stretch>
        </p:blipFill>
        <p:spPr>
          <a:xfrm>
            <a:off x="1600201" y="1028701"/>
            <a:ext cx="6126163" cy="4594622"/>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27754" y="2226469"/>
            <a:ext cx="2446847" cy="3263504"/>
          </a:xfrm>
        </p:spPr>
      </p:pic>
    </p:spTree>
    <p:extLst>
      <p:ext uri="{BB962C8B-B14F-4D97-AF65-F5344CB8AC3E}">
        <p14:creationId xmlns:p14="http://schemas.microsoft.com/office/powerpoint/2010/main" val="219260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shing"/>
          <p:cNvPicPr>
            <a:picLocks noChangeAspect="1" noChangeArrowheads="1"/>
          </p:cNvPicPr>
          <p:nvPr/>
        </p:nvPicPr>
        <p:blipFill>
          <a:blip r:embed="rId2" cstate="print"/>
          <a:srcRect/>
          <a:stretch>
            <a:fillRect/>
          </a:stretch>
        </p:blipFill>
        <p:spPr>
          <a:xfrm>
            <a:off x="1550988" y="1600200"/>
            <a:ext cx="6040437" cy="4530725"/>
          </a:xfrm>
          <a:prstGeom prst="rect">
            <a:avLst/>
          </a:prstGeom>
          <a:noFill/>
          <a:ln/>
        </p:spPr>
      </p:pic>
    </p:spTree>
    <p:extLst>
      <p:ext uri="{BB962C8B-B14F-4D97-AF65-F5344CB8AC3E}">
        <p14:creationId xmlns:p14="http://schemas.microsoft.com/office/powerpoint/2010/main" val="278142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Medicinal Herbs</a:t>
            </a:r>
            <a:endParaRPr lang="en-US" dirty="0"/>
          </a:p>
        </p:txBody>
      </p:sp>
      <p:pic>
        <p:nvPicPr>
          <p:cNvPr id="4" name="Content Placeholder 3" descr="100_0347.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Mushroom Harvest-Accurate ID’s</a:t>
            </a:r>
            <a:endParaRPr lang="en-US" dirty="0"/>
          </a:p>
        </p:txBody>
      </p:sp>
      <p:pic>
        <p:nvPicPr>
          <p:cNvPr id="4" name="Content Placeholder 3" descr="000_0002_01.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lide14.JPG"/>
          <p:cNvPicPr>
            <a:picLocks noGrp="1" noChangeAspect="1"/>
          </p:cNvPicPr>
          <p:nvPr>
            <p:ph idx="1"/>
          </p:nvPr>
        </p:nvPicPr>
        <p:blipFill>
          <a:blip r:embed="rId2" cstate="print"/>
          <a:stretch>
            <a:fillRect/>
          </a:stretch>
        </p:blipFill>
        <p:spPr>
          <a:xfrm>
            <a:off x="344190" y="341478"/>
            <a:ext cx="8455620" cy="6341716"/>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preparation</a:t>
            </a:r>
            <a:endParaRPr lang="en-US" dirty="0"/>
          </a:p>
        </p:txBody>
      </p:sp>
      <p:pic>
        <p:nvPicPr>
          <p:cNvPr id="4" name="Content Placeholder 3" descr="chris doing a refresher course.JPG"/>
          <p:cNvPicPr>
            <a:picLocks noGrp="1" noChangeAspect="1"/>
          </p:cNvPicPr>
          <p:nvPr>
            <p:ph idx="1"/>
          </p:nvPr>
        </p:nvPicPr>
        <p:blipFill>
          <a:blip r:embed="rId2" cstate="print"/>
          <a:stretch>
            <a:fillRect/>
          </a:stretch>
        </p:blipFill>
        <p:spPr>
          <a:xfrm>
            <a:off x="4419600" y="1371600"/>
            <a:ext cx="3812012" cy="508112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apple butter"/>
          <p:cNvPicPr>
            <a:picLocks noChangeAspect="1" noChangeArrowheads="1"/>
          </p:cNvPicPr>
          <p:nvPr/>
        </p:nvPicPr>
        <p:blipFill>
          <a:blip r:embed="rId2" cstate="print"/>
          <a:srcRect/>
          <a:stretch>
            <a:fillRect/>
          </a:stretch>
        </p:blipFill>
        <p:spPr>
          <a:xfrm>
            <a:off x="1295400" y="1600200"/>
            <a:ext cx="5286767" cy="3865562"/>
          </a:xfrm>
          <a:prstGeom prst="rect">
            <a:avLst/>
          </a:prstGeom>
          <a:noFill/>
          <a:ln/>
        </p:spPr>
      </p:pic>
    </p:spTree>
    <p:extLst>
      <p:ext uri="{BB962C8B-B14F-4D97-AF65-F5344CB8AC3E}">
        <p14:creationId xmlns:p14="http://schemas.microsoft.com/office/powerpoint/2010/main" val="423760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Storage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0252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anning-pantry_2015_24672822"/>
          <p:cNvPicPr>
            <a:picLocks noChangeAspect="1" noChangeArrowheads="1"/>
          </p:cNvPicPr>
          <p:nvPr/>
        </p:nvPicPr>
        <p:blipFill>
          <a:blip r:embed="rId2" cstate="print"/>
          <a:srcRect/>
          <a:stretch>
            <a:fillRect/>
          </a:stretch>
        </p:blipFill>
        <p:spPr>
          <a:xfrm>
            <a:off x="2133600" y="990600"/>
            <a:ext cx="5488560" cy="4953000"/>
          </a:xfrm>
          <a:prstGeom prst="rect">
            <a:avLst/>
          </a:prstGeom>
          <a:noFill/>
          <a:ln/>
        </p:spPr>
      </p:pic>
    </p:spTree>
    <p:extLst>
      <p:ext uri="{BB962C8B-B14F-4D97-AF65-F5344CB8AC3E}">
        <p14:creationId xmlns:p14="http://schemas.microsoft.com/office/powerpoint/2010/main" val="266039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659" y="838200"/>
            <a:ext cx="8224072" cy="5453858"/>
          </a:xfrm>
        </p:spPr>
      </p:pic>
    </p:spTree>
    <p:extLst>
      <p:ext uri="{BB962C8B-B14F-4D97-AF65-F5344CB8AC3E}">
        <p14:creationId xmlns:p14="http://schemas.microsoft.com/office/powerpoint/2010/main" val="103368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ugust 2o11 068.jpg"/>
          <p:cNvPicPr>
            <a:picLocks noChangeAspect="1"/>
          </p:cNvPicPr>
          <p:nvPr/>
        </p:nvPicPr>
        <p:blipFill>
          <a:blip r:embed="rId2" cstate="print"/>
          <a:stretch>
            <a:fillRect/>
          </a:stretch>
        </p:blipFill>
        <p:spPr>
          <a:xfrm>
            <a:off x="1551516" y="1600200"/>
            <a:ext cx="6040967" cy="4530725"/>
          </a:xfrm>
          <a:prstGeom prst="rect">
            <a:avLst/>
          </a:prstGeom>
        </p:spPr>
      </p:pic>
    </p:spTree>
    <p:extLst>
      <p:ext uri="{BB962C8B-B14F-4D97-AF65-F5344CB8AC3E}">
        <p14:creationId xmlns:p14="http://schemas.microsoft.com/office/powerpoint/2010/main" val="57079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august 2o11 081.jpg"/>
          <p:cNvPicPr>
            <a:picLocks noChangeAspect="1"/>
          </p:cNvPicPr>
          <p:nvPr/>
        </p:nvPicPr>
        <p:blipFill>
          <a:blip r:embed="rId2" cstate="print"/>
          <a:stretch>
            <a:fillRect/>
          </a:stretch>
        </p:blipFill>
        <p:spPr>
          <a:xfrm>
            <a:off x="1551516" y="1600200"/>
            <a:ext cx="6040967" cy="4530725"/>
          </a:xfrm>
          <a:prstGeom prst="rect">
            <a:avLst/>
          </a:prstGeom>
        </p:spPr>
      </p:pic>
    </p:spTree>
    <p:extLst>
      <p:ext uri="{BB962C8B-B14F-4D97-AF65-F5344CB8AC3E}">
        <p14:creationId xmlns:p14="http://schemas.microsoft.com/office/powerpoint/2010/main" val="422683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Cellar, Pantry, </a:t>
            </a:r>
            <a:r>
              <a:rPr lang="en-US" dirty="0" err="1" smtClean="0"/>
              <a:t>Freezer,Smokehouse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76677" y="1825625"/>
            <a:ext cx="5801784" cy="4351338"/>
          </a:xfrm>
        </p:spPr>
      </p:pic>
    </p:spTree>
    <p:extLst>
      <p:ext uri="{BB962C8B-B14F-4D97-AF65-F5344CB8AC3E}">
        <p14:creationId xmlns:p14="http://schemas.microsoft.com/office/powerpoint/2010/main" val="319611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685800"/>
            <a:ext cx="7600950" cy="5711957"/>
          </a:xfrm>
        </p:spPr>
      </p:pic>
    </p:spTree>
    <p:extLst>
      <p:ext uri="{BB962C8B-B14F-4D97-AF65-F5344CB8AC3E}">
        <p14:creationId xmlns:p14="http://schemas.microsoft.com/office/powerpoint/2010/main" val="352947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8834" y="685800"/>
            <a:ext cx="3666331" cy="5499497"/>
          </a:xfrm>
        </p:spPr>
      </p:pic>
    </p:spTree>
    <p:extLst>
      <p:ext uri="{BB962C8B-B14F-4D97-AF65-F5344CB8AC3E}">
        <p14:creationId xmlns:p14="http://schemas.microsoft.com/office/powerpoint/2010/main" val="260476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5508" y="2226469"/>
            <a:ext cx="4351338" cy="3263504"/>
          </a:xfrm>
        </p:spPr>
      </p:pic>
    </p:spTree>
    <p:extLst>
      <p:ext uri="{BB962C8B-B14F-4D97-AF65-F5344CB8AC3E}">
        <p14:creationId xmlns:p14="http://schemas.microsoft.com/office/powerpoint/2010/main" val="302057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548235"/>
            <a:ext cx="5029200" cy="5456683"/>
          </a:xfrm>
        </p:spPr>
      </p:pic>
    </p:spTree>
    <p:extLst>
      <p:ext uri="{BB962C8B-B14F-4D97-AF65-F5344CB8AC3E}">
        <p14:creationId xmlns:p14="http://schemas.microsoft.com/office/powerpoint/2010/main" val="275377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50" y="2357437"/>
            <a:ext cx="2857500" cy="2143125"/>
          </a:xfrm>
          <a:prstGeom prst="rect">
            <a:avLst/>
          </a:prstGeom>
        </p:spPr>
      </p:pic>
    </p:spTree>
    <p:extLst>
      <p:ext uri="{BB962C8B-B14F-4D97-AF65-F5344CB8AC3E}">
        <p14:creationId xmlns:p14="http://schemas.microsoft.com/office/powerpoint/2010/main" val="35648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6006" y="2572544"/>
            <a:ext cx="2143125" cy="2857500"/>
          </a:xfrm>
        </p:spPr>
      </p:pic>
    </p:spTree>
    <p:extLst>
      <p:ext uri="{BB962C8B-B14F-4D97-AF65-F5344CB8AC3E}">
        <p14:creationId xmlns:p14="http://schemas.microsoft.com/office/powerpoint/2010/main" val="281367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5400" y="2929731"/>
            <a:ext cx="2857500" cy="2143125"/>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99062" y="3048794"/>
            <a:ext cx="2857500" cy="1905000"/>
          </a:xfrm>
        </p:spPr>
      </p:pic>
    </p:spTree>
    <p:extLst>
      <p:ext uri="{BB962C8B-B14F-4D97-AF65-F5344CB8AC3E}">
        <p14:creationId xmlns:p14="http://schemas.microsoft.com/office/powerpoint/2010/main" val="378872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5400" y="3048794"/>
            <a:ext cx="2857500" cy="19050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99062" y="2929731"/>
            <a:ext cx="2857500" cy="2143125"/>
          </a:xfrm>
        </p:spPr>
      </p:pic>
    </p:spTree>
    <p:extLst>
      <p:ext uri="{BB962C8B-B14F-4D97-AF65-F5344CB8AC3E}">
        <p14:creationId xmlns:p14="http://schemas.microsoft.com/office/powerpoint/2010/main" val="268949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Concrete work</a:t>
            </a:r>
            <a:endParaRPr lang="en-US" dirty="0"/>
          </a:p>
        </p:txBody>
      </p:sp>
      <p:pic>
        <p:nvPicPr>
          <p:cNvPr id="4" name="Content Placeholder 3" descr="Slide188.JPG"/>
          <p:cNvPicPr>
            <a:picLocks noGrp="1" noChangeAspect="1"/>
          </p:cNvPicPr>
          <p:nvPr>
            <p:ph idx="1"/>
          </p:nvPr>
        </p:nvPicPr>
        <p:blipFill>
          <a:blip r:embed="rId2" cstate="print"/>
          <a:stretch>
            <a:fillRect/>
          </a:stretch>
        </p:blipFill>
        <p:spPr>
          <a:xfrm>
            <a:off x="2309019" y="2082998"/>
            <a:ext cx="4491832" cy="336887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Carpentry</a:t>
            </a:r>
            <a:endParaRPr lang="en-US" dirty="0"/>
          </a:p>
        </p:txBody>
      </p:sp>
      <p:pic>
        <p:nvPicPr>
          <p:cNvPr id="4" name="Content Placeholder 3" descr="house 165.JPG"/>
          <p:cNvPicPr>
            <a:picLocks noGrp="1" noChangeAspect="1"/>
          </p:cNvPicPr>
          <p:nvPr>
            <p:ph idx="1"/>
          </p:nvPr>
        </p:nvPicPr>
        <p:blipFill>
          <a:blip r:embed="rId2" cstate="print"/>
          <a:stretch>
            <a:fillRect/>
          </a:stretch>
        </p:blipFill>
        <p:spPr>
          <a:xfrm>
            <a:off x="2475508" y="2226469"/>
            <a:ext cx="4351338" cy="326350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75508" y="2226469"/>
            <a:ext cx="4351338" cy="3263504"/>
          </a:xfrm>
        </p:spPr>
      </p:pic>
    </p:spTree>
    <p:extLst>
      <p:ext uri="{BB962C8B-B14F-4D97-AF65-F5344CB8AC3E}">
        <p14:creationId xmlns:p14="http://schemas.microsoft.com/office/powerpoint/2010/main" val="222380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6175" y="391563"/>
            <a:ext cx="7549175" cy="5649382"/>
          </a:xfrm>
        </p:spPr>
      </p:pic>
    </p:spTree>
    <p:extLst>
      <p:ext uri="{BB962C8B-B14F-4D97-AF65-F5344CB8AC3E}">
        <p14:creationId xmlns:p14="http://schemas.microsoft.com/office/powerpoint/2010/main" val="3327711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761999"/>
            <a:ext cx="7086600" cy="5303217"/>
          </a:xfrm>
        </p:spPr>
      </p:pic>
    </p:spTree>
    <p:extLst>
      <p:ext uri="{BB962C8B-B14F-4D97-AF65-F5344CB8AC3E}">
        <p14:creationId xmlns:p14="http://schemas.microsoft.com/office/powerpoint/2010/main" val="51876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to finish…</a:t>
            </a:r>
            <a:endParaRPr lang="en-US" dirty="0"/>
          </a:p>
        </p:txBody>
      </p:sp>
      <p:pic>
        <p:nvPicPr>
          <p:cNvPr id="3074" name="Picture 2" descr="C:\Documents and Settings\neillsayers\My Documents\front deck\front deck 005.jpg"/>
          <p:cNvPicPr>
            <a:picLocks noGrp="1" noChangeAspect="1" noChangeArrowheads="1"/>
          </p:cNvPicPr>
          <p:nvPr>
            <p:ph idx="1"/>
          </p:nvPr>
        </p:nvPicPr>
        <p:blipFill>
          <a:blip r:embed="rId2" cstate="print"/>
          <a:stretch>
            <a:fillRect/>
          </a:stretch>
        </p:blipFill>
        <p:spPr bwMode="auto">
          <a:xfrm>
            <a:off x="3427364" y="2226469"/>
            <a:ext cx="2447627" cy="326350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Plumbing</a:t>
            </a:r>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5400" y="2572544"/>
            <a:ext cx="2857500" cy="2857500"/>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40275" y="2113756"/>
            <a:ext cx="3775075" cy="3775075"/>
          </a:xfrm>
        </p:spPr>
      </p:pic>
    </p:spTree>
    <p:extLst>
      <p:ext uri="{BB962C8B-B14F-4D97-AF65-F5344CB8AC3E}">
        <p14:creationId xmlns:p14="http://schemas.microsoft.com/office/powerpoint/2010/main" val="309589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11153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you need to plan on for power?</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5817" y="1825625"/>
            <a:ext cx="3263503" cy="4351338"/>
          </a:xfrm>
        </p:spPr>
      </p:pic>
    </p:spTree>
    <p:extLst>
      <p:ext uri="{BB962C8B-B14F-4D97-AF65-F5344CB8AC3E}">
        <p14:creationId xmlns:p14="http://schemas.microsoft.com/office/powerpoint/2010/main" val="5111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Orienteering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3998" y="1825625"/>
            <a:ext cx="6387142" cy="4351338"/>
          </a:xfrm>
        </p:spPr>
      </p:pic>
    </p:spTree>
    <p:extLst>
      <p:ext uri="{BB962C8B-B14F-4D97-AF65-F5344CB8AC3E}">
        <p14:creationId xmlns:p14="http://schemas.microsoft.com/office/powerpoint/2010/main" val="232799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7400" y="392200"/>
            <a:ext cx="4495800" cy="6007662"/>
          </a:xfrm>
        </p:spPr>
      </p:pic>
    </p:spTree>
    <p:extLst>
      <p:ext uri="{BB962C8B-B14F-4D97-AF65-F5344CB8AC3E}">
        <p14:creationId xmlns:p14="http://schemas.microsoft.com/office/powerpoint/2010/main" val="139814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9895" y="533400"/>
            <a:ext cx="7848599" cy="5951537"/>
          </a:xfrm>
        </p:spPr>
      </p:pic>
    </p:spTree>
    <p:extLst>
      <p:ext uri="{BB962C8B-B14F-4D97-AF65-F5344CB8AC3E}">
        <p14:creationId xmlns:p14="http://schemas.microsoft.com/office/powerpoint/2010/main" val="335966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3409950" cy="3673474"/>
          </a:xfrm>
        </p:spPr>
        <p:txBody>
          <a:bodyPr>
            <a:normAutofit/>
          </a:bodyPr>
          <a:lstStyle/>
          <a:p>
            <a:r>
              <a:rPr lang="en-US" sz="8800" dirty="0" smtClean="0"/>
              <a:t>Create</a:t>
            </a:r>
            <a:endParaRPr lang="en-US" sz="8800" dirty="0"/>
          </a:p>
        </p:txBody>
      </p:sp>
      <p:pic>
        <p:nvPicPr>
          <p:cNvPr id="6" name="Content Placeholder 5" descr="100_2958.jpg"/>
          <p:cNvPicPr>
            <a:picLocks noGrp="1" noChangeAspect="1"/>
          </p:cNvPicPr>
          <p:nvPr>
            <p:ph idx="1"/>
          </p:nvPr>
        </p:nvPicPr>
        <p:blipFill>
          <a:blip r:embed="rId2" cstate="print"/>
          <a:stretch>
            <a:fillRect/>
          </a:stretch>
        </p:blipFill>
        <p:spPr>
          <a:xfrm>
            <a:off x="4038600" y="685800"/>
            <a:ext cx="4200977" cy="5599589"/>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0365" y="2681616"/>
            <a:ext cx="4601624" cy="2353211"/>
          </a:xfrm>
        </p:spPr>
      </p:pic>
    </p:spTree>
    <p:extLst>
      <p:ext uri="{BB962C8B-B14F-4D97-AF65-F5344CB8AC3E}">
        <p14:creationId xmlns:p14="http://schemas.microsoft.com/office/powerpoint/2010/main" val="251805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Continuity</a:t>
            </a:r>
            <a:endParaRPr lang="en-US" dirty="0"/>
          </a:p>
        </p:txBody>
      </p:sp>
      <p:pic>
        <p:nvPicPr>
          <p:cNvPr id="4" name="Content Placeholder 3" descr="6186_522319584488512_1826795862_n.jpg"/>
          <p:cNvPicPr>
            <a:picLocks noGrp="1" noChangeAspect="1"/>
          </p:cNvPicPr>
          <p:nvPr>
            <p:ph idx="1"/>
          </p:nvPr>
        </p:nvPicPr>
        <p:blipFill>
          <a:blip r:embed="rId2" cstate="print"/>
          <a:stretch>
            <a:fillRect/>
          </a:stretch>
        </p:blipFill>
        <p:spPr>
          <a:xfrm>
            <a:off x="1914525" y="1540422"/>
            <a:ext cx="5314950" cy="5314950"/>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5508" y="2226469"/>
            <a:ext cx="4351338" cy="3263504"/>
          </a:xfrm>
        </p:spPr>
      </p:pic>
    </p:spTree>
    <p:extLst>
      <p:ext uri="{BB962C8B-B14F-4D97-AF65-F5344CB8AC3E}">
        <p14:creationId xmlns:p14="http://schemas.microsoft.com/office/powerpoint/2010/main" val="280186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197474"/>
          </a:xfrm>
        </p:spPr>
        <p:txBody>
          <a:bodyPr>
            <a:normAutofit/>
          </a:bodyPr>
          <a:lstStyle/>
          <a:p>
            <a:pPr algn="ctr"/>
            <a:r>
              <a:rPr lang="en-US" sz="7200" dirty="0" smtClean="0"/>
              <a:t>Claim it</a:t>
            </a:r>
            <a:br>
              <a:rPr lang="en-US" sz="7200" dirty="0" smtClean="0"/>
            </a:br>
            <a:r>
              <a:rPr lang="en-US" sz="7200" dirty="0" smtClean="0"/>
              <a:t> as </a:t>
            </a:r>
            <a:br>
              <a:rPr lang="en-US" sz="7200" dirty="0" smtClean="0"/>
            </a:br>
            <a:r>
              <a:rPr lang="en-US" sz="7200" dirty="0" smtClean="0"/>
              <a:t>YOUR HOME!</a:t>
            </a:r>
            <a:endParaRPr lang="en-US" sz="7200" dirty="0"/>
          </a:p>
        </p:txBody>
      </p:sp>
    </p:spTree>
    <p:extLst>
      <p:ext uri="{BB962C8B-B14F-4D97-AF65-F5344CB8AC3E}">
        <p14:creationId xmlns:p14="http://schemas.microsoft.com/office/powerpoint/2010/main" val="399167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6234" y="609600"/>
            <a:ext cx="7749116" cy="5811837"/>
          </a:xfrm>
        </p:spPr>
      </p:pic>
    </p:spTree>
    <p:extLst>
      <p:ext uri="{BB962C8B-B14F-4D97-AF65-F5344CB8AC3E}">
        <p14:creationId xmlns:p14="http://schemas.microsoft.com/office/powerpoint/2010/main" val="3016793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2200" y="228600"/>
            <a:ext cx="4802783" cy="6403712"/>
          </a:xfrm>
        </p:spPr>
      </p:pic>
    </p:spTree>
    <p:extLst>
      <p:ext uri="{BB962C8B-B14F-4D97-AF65-F5344CB8AC3E}">
        <p14:creationId xmlns:p14="http://schemas.microsoft.com/office/powerpoint/2010/main" val="374584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things you Love</a:t>
            </a:r>
            <a:endParaRPr lang="en-US" dirty="0"/>
          </a:p>
        </p:txBody>
      </p:sp>
      <p:pic>
        <p:nvPicPr>
          <p:cNvPr id="6" name="Content Placeholder 5" descr="bigracoon.jpg"/>
          <p:cNvPicPr>
            <a:picLocks noGrp="1" noChangeAspect="1"/>
          </p:cNvPicPr>
          <p:nvPr>
            <p:ph idx="1"/>
          </p:nvPr>
        </p:nvPicPr>
        <p:blipFill>
          <a:blip r:embed="rId2" cstate="print"/>
          <a:stretch>
            <a:fillRect/>
          </a:stretch>
        </p:blipFill>
        <p:spPr>
          <a:xfrm>
            <a:off x="2362200" y="1524000"/>
            <a:ext cx="4419600" cy="4874559"/>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88047" y="365126"/>
            <a:ext cx="5767905" cy="6172199"/>
          </a:xfrm>
        </p:spPr>
      </p:pic>
    </p:spTree>
    <p:extLst>
      <p:ext uri="{BB962C8B-B14F-4D97-AF65-F5344CB8AC3E}">
        <p14:creationId xmlns:p14="http://schemas.microsoft.com/office/powerpoint/2010/main" val="188573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2378074"/>
          </a:xfrm>
        </p:spPr>
        <p:txBody>
          <a:bodyPr/>
          <a:lstStyle/>
          <a:p>
            <a:pPr algn="ctr"/>
            <a:r>
              <a:rPr lang="en-US" dirty="0" smtClean="0"/>
              <a:t>Find Beauty and Humor</a:t>
            </a:r>
            <a:br>
              <a:rPr lang="en-US" dirty="0" smtClean="0"/>
            </a:br>
            <a:r>
              <a:rPr lang="en-US" dirty="0" smtClean="0"/>
              <a:t> in </a:t>
            </a:r>
            <a:br>
              <a:rPr lang="en-US" dirty="0" smtClean="0"/>
            </a:br>
            <a:r>
              <a:rPr lang="en-US" dirty="0" smtClean="0"/>
              <a:t>What is Around You</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7400" y="2777359"/>
            <a:ext cx="4576643" cy="3424905"/>
          </a:xfrm>
        </p:spPr>
      </p:pic>
    </p:spTree>
    <p:extLst>
      <p:ext uri="{BB962C8B-B14F-4D97-AF65-F5344CB8AC3E}">
        <p14:creationId xmlns:p14="http://schemas.microsoft.com/office/powerpoint/2010/main" val="429493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0864" y="2300883"/>
            <a:ext cx="5000625" cy="3114675"/>
          </a:xfrm>
        </p:spPr>
      </p:pic>
    </p:spTree>
    <p:extLst>
      <p:ext uri="{BB962C8B-B14F-4D97-AF65-F5344CB8AC3E}">
        <p14:creationId xmlns:p14="http://schemas.microsoft.com/office/powerpoint/2010/main" val="70021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533400"/>
            <a:ext cx="4268446" cy="5693078"/>
          </a:xfrm>
        </p:spPr>
      </p:pic>
    </p:spTree>
    <p:extLst>
      <p:ext uri="{BB962C8B-B14F-4D97-AF65-F5344CB8AC3E}">
        <p14:creationId xmlns:p14="http://schemas.microsoft.com/office/powerpoint/2010/main" val="301773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2018" y="838200"/>
            <a:ext cx="7319963" cy="5489973"/>
          </a:xfrm>
        </p:spPr>
      </p:pic>
    </p:spTree>
    <p:extLst>
      <p:ext uri="{BB962C8B-B14F-4D97-AF65-F5344CB8AC3E}">
        <p14:creationId xmlns:p14="http://schemas.microsoft.com/office/powerpoint/2010/main" val="74354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219200"/>
            <a:ext cx="4518410" cy="5276976"/>
          </a:xfrm>
        </p:spPr>
      </p:pic>
    </p:spTree>
    <p:extLst>
      <p:ext uri="{BB962C8B-B14F-4D97-AF65-F5344CB8AC3E}">
        <p14:creationId xmlns:p14="http://schemas.microsoft.com/office/powerpoint/2010/main" val="293869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2222" y="1027907"/>
            <a:ext cx="6833128" cy="5124847"/>
          </a:xfrm>
        </p:spPr>
      </p:pic>
    </p:spTree>
    <p:extLst>
      <p:ext uri="{BB962C8B-B14F-4D97-AF65-F5344CB8AC3E}">
        <p14:creationId xmlns:p14="http://schemas.microsoft.com/office/powerpoint/2010/main" val="251941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8818" y="394673"/>
            <a:ext cx="7726363" cy="5794773"/>
          </a:xfrm>
        </p:spPr>
      </p:pic>
    </p:spTree>
    <p:extLst>
      <p:ext uri="{BB962C8B-B14F-4D97-AF65-F5344CB8AC3E}">
        <p14:creationId xmlns:p14="http://schemas.microsoft.com/office/powerpoint/2010/main" val="32624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3105150" cy="5045074"/>
          </a:xfrm>
        </p:spPr>
        <p:txBody>
          <a:bodyPr/>
          <a:lstStyle/>
          <a:p>
            <a:r>
              <a:rPr lang="en-US" dirty="0" smtClean="0"/>
              <a:t>I know he’s up there!</a:t>
            </a:r>
            <a:endParaRPr lang="en-US" dirty="0"/>
          </a:p>
        </p:txBody>
      </p:sp>
      <p:pic>
        <p:nvPicPr>
          <p:cNvPr id="4" name="Content Placeholder 3" descr="100_1330.JPG"/>
          <p:cNvPicPr>
            <a:picLocks noGrp="1" noChangeAspect="1"/>
          </p:cNvPicPr>
          <p:nvPr>
            <p:ph idx="1"/>
          </p:nvPr>
        </p:nvPicPr>
        <p:blipFill>
          <a:blip r:embed="rId2" cstate="print"/>
          <a:stretch>
            <a:fillRect/>
          </a:stretch>
        </p:blipFill>
        <p:spPr>
          <a:xfrm>
            <a:off x="3962400" y="365126"/>
            <a:ext cx="4497812" cy="599524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9400" y="999004"/>
            <a:ext cx="5029200" cy="5029200"/>
          </a:xfrm>
        </p:spPr>
      </p:pic>
    </p:spTree>
    <p:extLst>
      <p:ext uri="{BB962C8B-B14F-4D97-AF65-F5344CB8AC3E}">
        <p14:creationId xmlns:p14="http://schemas.microsoft.com/office/powerpoint/2010/main" val="427391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4024" y="340244"/>
            <a:ext cx="8235951" cy="6176963"/>
          </a:xfrm>
        </p:spPr>
      </p:pic>
    </p:spTree>
    <p:extLst>
      <p:ext uri="{BB962C8B-B14F-4D97-AF65-F5344CB8AC3E}">
        <p14:creationId xmlns:p14="http://schemas.microsoft.com/office/powerpoint/2010/main" val="793565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E3B30"/>
      </a:dk2>
      <a:lt2>
        <a:srgbClr val="FFDB82"/>
      </a:lt2>
      <a:accent1>
        <a:srgbClr val="F0A22E"/>
      </a:accent1>
      <a:accent2>
        <a:srgbClr val="E4D9B2"/>
      </a:accent2>
      <a:accent3>
        <a:srgbClr val="AA986C"/>
      </a:accent3>
      <a:accent4>
        <a:srgbClr val="8FB977"/>
      </a:accent4>
      <a:accent5>
        <a:srgbClr val="778F9F"/>
      </a:accent5>
      <a:accent6>
        <a:srgbClr val="8A6087"/>
      </a:accent6>
      <a:hlink>
        <a:srgbClr val="AD1F1F"/>
      </a:hlink>
      <a:folHlink>
        <a:srgbClr val="FFC42F"/>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C473073F-34A4-486A-BBA1-2A70AE921E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452</TotalTime>
  <Words>497</Words>
  <Application>Microsoft Office PowerPoint</Application>
  <PresentationFormat>On-screen Show (4:3)</PresentationFormat>
  <Paragraphs>120</Paragraphs>
  <Slides>126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126</vt:i4>
      </vt:variant>
    </vt:vector>
  </HeadingPairs>
  <TitlesOfParts>
    <vt:vector size="132" baseType="lpstr">
      <vt:lpstr>Arial</vt:lpstr>
      <vt:lpstr>Calibri</vt:lpstr>
      <vt:lpstr>Corbel</vt:lpstr>
      <vt:lpstr>Garamond</vt:lpstr>
      <vt:lpstr>Wingdings</vt:lpstr>
      <vt:lpstr>Depth</vt:lpstr>
      <vt:lpstr>PowerPoint Presentation</vt:lpstr>
      <vt:lpstr>Homestead in the Hills</vt:lpstr>
      <vt:lpstr>PowerPoint Presentation</vt:lpstr>
      <vt:lpstr>PowerPoint Presentation</vt:lpstr>
      <vt:lpstr>PowerPoint Presentation</vt:lpstr>
      <vt:lpstr>PowerPoint Presentation</vt:lpstr>
      <vt:lpstr>Homestead vs. Farm or Ranch</vt:lpstr>
      <vt:lpstr>Be Aware</vt:lpstr>
      <vt:lpstr>What is a Homestead?</vt:lpstr>
      <vt:lpstr>What is a “Homestead”?</vt:lpstr>
      <vt:lpstr>Current Concepts</vt:lpstr>
      <vt:lpstr>Why do it?</vt:lpstr>
      <vt:lpstr>PowerPoint Presentation</vt:lpstr>
      <vt:lpstr>PowerPoint Presentation</vt:lpstr>
      <vt:lpstr>Multiple Reasons</vt:lpstr>
      <vt:lpstr>Love of the out of doors</vt:lpstr>
      <vt:lpstr>Illness and Medical Costs</vt:lpstr>
      <vt:lpstr>Financial</vt:lpstr>
      <vt:lpstr>Self-Sufficiency</vt:lpstr>
      <vt:lpstr>Environment</vt:lpstr>
      <vt:lpstr>Environmental Concerns</vt:lpstr>
      <vt:lpstr>PowerPoint Presentation</vt:lpstr>
      <vt:lpstr>Ideals</vt:lpstr>
      <vt:lpstr>Sustainability</vt:lpstr>
      <vt:lpstr>PowerPoint Presentation</vt:lpstr>
      <vt:lpstr>Permaculture</vt:lpstr>
      <vt:lpstr>Eco-Community</vt:lpstr>
      <vt:lpstr>PowerPoint Presentation</vt:lpstr>
      <vt:lpstr> Explanation: Our goal is to create a culture where it is common practice for people to examine the full impacts of their actions. Examining the sum total of how we affect the Earth includes thinking about our impacts both present and future, and consideration of large scale as well as localized effects. Given this examination, people are then responsible for acting to maintain or increase the sustainability of the culture. By inquiring into the far-reaching and systematic effects of our actions as well as the visible and direct impacts we can better understand how to choose the more sustainable solution. </vt:lpstr>
      <vt:lpstr>Carbon Footprint</vt:lpstr>
      <vt:lpstr>Circle of Life</vt:lpstr>
      <vt:lpstr>Nannies</vt:lpstr>
      <vt:lpstr>Honesty</vt:lpstr>
      <vt:lpstr>Hot Bath</vt:lpstr>
      <vt:lpstr>PowerPoint Presentation</vt:lpstr>
      <vt:lpstr>Flexibility-stuff happens…  Problem solving skills- think outside the box  Have specific goals- but stay Flexible </vt:lpstr>
      <vt:lpstr>PowerPoint Presentation</vt:lpstr>
      <vt:lpstr>PowerPoint Presentation</vt:lpstr>
      <vt:lpstr>Financial</vt:lpstr>
      <vt:lpstr>All at Once?</vt:lpstr>
      <vt:lpstr>A Little at a Time?</vt:lpstr>
      <vt:lpstr>PowerPoint Presentation</vt:lpstr>
      <vt:lpstr>Water</vt:lpstr>
      <vt:lpstr>PowerPoint Presentation</vt:lpstr>
      <vt:lpstr>Ingenuity-gravity fed shower</vt:lpstr>
      <vt:lpstr>PowerPoint Presentation</vt:lpstr>
      <vt:lpstr>Shelter and storage</vt:lpstr>
      <vt:lpstr>Temporary Quarters</vt:lpstr>
      <vt:lpstr>First Kitchen</vt:lpstr>
      <vt:lpstr>PowerPoint Presentation</vt:lpstr>
      <vt:lpstr>PowerPoint Presentation</vt:lpstr>
      <vt:lpstr>Best spot </vt:lpstr>
      <vt:lpstr>Access</vt:lpstr>
      <vt:lpstr>Access- ice storm</vt:lpstr>
      <vt:lpstr>Access- flood stage- where’s the road?</vt:lpstr>
      <vt:lpstr>PowerPoint Presentation</vt:lpstr>
      <vt:lpstr>Energy  and  waste handling</vt:lpstr>
      <vt:lpstr>Energy and Waste</vt:lpstr>
      <vt:lpstr>PowerPoint Presentation</vt:lpstr>
      <vt:lpstr>Net-working and help</vt:lpstr>
      <vt:lpstr>Help comes in all Forms</vt:lpstr>
      <vt:lpstr>Age doesn’t change the face of help…</vt:lpstr>
      <vt:lpstr>Helper’s</vt:lpstr>
      <vt:lpstr>Skill set</vt:lpstr>
      <vt:lpstr>PowerPoint Presentation</vt:lpstr>
      <vt:lpstr>Skills that help</vt:lpstr>
      <vt:lpstr>PowerPoint Presentation</vt:lpstr>
      <vt:lpstr>PowerPoint Presentation</vt:lpstr>
      <vt:lpstr>PowerPoint Presentation</vt:lpstr>
      <vt:lpstr>Food </vt:lpstr>
      <vt:lpstr>Gardening</vt:lpstr>
      <vt:lpstr>PowerPoint Presentation</vt:lpstr>
      <vt:lpstr>PowerPoint Presentation</vt:lpstr>
      <vt:lpstr>PowerPoint Presentation</vt:lpstr>
      <vt:lpstr>PowerPoint Presentation</vt:lpstr>
      <vt:lpstr>PowerPoint Presentation</vt:lpstr>
      <vt:lpstr>Medicinal Herbs</vt:lpstr>
      <vt:lpstr>Mushroom Harvest-Accurate ID’s</vt:lpstr>
      <vt:lpstr>PowerPoint Presentation</vt:lpstr>
      <vt:lpstr>Food preparation</vt:lpstr>
      <vt:lpstr>PowerPoint Presentation</vt:lpstr>
      <vt:lpstr>Food Storage</vt:lpstr>
      <vt:lpstr>PowerPoint Presentation</vt:lpstr>
      <vt:lpstr>PowerPoint Presentation</vt:lpstr>
      <vt:lpstr>PowerPoint Presentation</vt:lpstr>
      <vt:lpstr>PowerPoint Presentation</vt:lpstr>
      <vt:lpstr>Cellar, Pantry, Freezer,Smokehouse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Concrete work</vt:lpstr>
      <vt:lpstr>Carpentry</vt:lpstr>
      <vt:lpstr>PowerPoint Presentation</vt:lpstr>
      <vt:lpstr>PowerPoint Presentation</vt:lpstr>
      <vt:lpstr>PowerPoint Presentation</vt:lpstr>
      <vt:lpstr>Start to finish…</vt:lpstr>
      <vt:lpstr>Plumbing</vt:lpstr>
      <vt:lpstr>Electric</vt:lpstr>
      <vt:lpstr>What do you need to plan on for power?</vt:lpstr>
      <vt:lpstr>Orienteering</vt:lpstr>
      <vt:lpstr>PowerPoint Presentation</vt:lpstr>
      <vt:lpstr>PowerPoint Presentation</vt:lpstr>
      <vt:lpstr>Create</vt:lpstr>
      <vt:lpstr>PowerPoint Presentation</vt:lpstr>
      <vt:lpstr>Family Continuity</vt:lpstr>
      <vt:lpstr>PowerPoint Presentation</vt:lpstr>
      <vt:lpstr>Claim it  as  YOUR HOME!</vt:lpstr>
      <vt:lpstr>PowerPoint Presentation</vt:lpstr>
      <vt:lpstr>PowerPoint Presentation</vt:lpstr>
      <vt:lpstr>Do things you Love</vt:lpstr>
      <vt:lpstr>PowerPoint Presentation</vt:lpstr>
      <vt:lpstr>Find Beauty and Humor  in  What is Around You</vt:lpstr>
      <vt:lpstr>PowerPoint Presentation</vt:lpstr>
      <vt:lpstr>PowerPoint Presentation</vt:lpstr>
      <vt:lpstr>PowerPoint Presentation</vt:lpstr>
      <vt:lpstr>PowerPoint Presentation</vt:lpstr>
      <vt:lpstr>PowerPoint Presentation</vt:lpstr>
      <vt:lpstr>PowerPoint Presentation</vt:lpstr>
      <vt:lpstr>I know he’s up there!</vt:lpstr>
      <vt:lpstr>HOME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Homestead in the Hills</dc:title>
  <dc:creator>neillsayers</dc:creator>
  <cp:lastModifiedBy>Jeannie</cp:lastModifiedBy>
  <cp:revision>60</cp:revision>
  <dcterms:created xsi:type="dcterms:W3CDTF">2013-07-14T03:07:36Z</dcterms:created>
  <dcterms:modified xsi:type="dcterms:W3CDTF">2013-09-07T03:17:48Z</dcterms:modified>
</cp:coreProperties>
</file>